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4" r:id="rId6"/>
    <p:sldId id="263" r:id="rId7"/>
    <p:sldId id="266" r:id="rId8"/>
    <p:sldId id="265" r:id="rId9"/>
    <p:sldId id="267" r:id="rId10"/>
    <p:sldId id="268" r:id="rId11"/>
    <p:sldId id="269" r:id="rId12"/>
    <p:sldId id="272" r:id="rId13"/>
    <p:sldId id="270" r:id="rId14"/>
    <p:sldId id="273" r:id="rId15"/>
    <p:sldId id="274" r:id="rId16"/>
    <p:sldId id="275" r:id="rId17"/>
    <p:sldId id="271" r:id="rId18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21" roundtripDataSignature="AMtx7mjgyEwZTECEEmk2Uusx+cU6L/KYx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38"/>
    <p:restoredTop sz="94648"/>
  </p:normalViewPr>
  <p:slideViewPr>
    <p:cSldViewPr snapToGrid="0">
      <p:cViewPr varScale="1">
        <p:scale>
          <a:sx n="112" d="100"/>
          <a:sy n="112" d="100"/>
        </p:scale>
        <p:origin x="71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customschemas.google.com/relationships/presentationmetadata" Target="meta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Both </a:t>
            </a:r>
            <a:endParaRPr/>
          </a:p>
        </p:txBody>
      </p:sp>
      <p:sp>
        <p:nvSpPr>
          <p:cNvPr id="141" name="Google Shape;14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Anne</a:t>
            </a:r>
            <a:endParaRPr/>
          </a:p>
        </p:txBody>
      </p:sp>
      <p:sp>
        <p:nvSpPr>
          <p:cNvPr id="229" name="Google Shape;229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24c30b6be68_5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Anne</a:t>
            </a:r>
            <a:endParaRPr/>
          </a:p>
        </p:txBody>
      </p:sp>
      <p:sp>
        <p:nvSpPr>
          <p:cNvPr id="238" name="Google Shape;238;g24c30b6be68_5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>
                <a:solidFill>
                  <a:schemeClr val="dk1"/>
                </a:solidFill>
              </a:rPr>
              <a:t>Patricio</a:t>
            </a:r>
            <a:endParaRPr/>
          </a:p>
        </p:txBody>
      </p:sp>
      <p:sp>
        <p:nvSpPr>
          <p:cNvPr id="198" name="Google Shape;19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168442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Patricio</a:t>
            </a:r>
            <a:endParaRPr/>
          </a:p>
        </p:txBody>
      </p:sp>
      <p:sp>
        <p:nvSpPr>
          <p:cNvPr id="245" name="Google Shape;245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>
                <a:solidFill>
                  <a:schemeClr val="dk1"/>
                </a:solidFill>
              </a:rPr>
              <a:t>Patricio</a:t>
            </a:r>
            <a:endParaRPr/>
          </a:p>
        </p:txBody>
      </p:sp>
      <p:sp>
        <p:nvSpPr>
          <p:cNvPr id="198" name="Google Shape;19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428962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Patricio</a:t>
            </a:r>
            <a:endParaRPr/>
          </a:p>
        </p:txBody>
      </p:sp>
      <p:sp>
        <p:nvSpPr>
          <p:cNvPr id="217" name="Google Shape;21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441414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Patricio</a:t>
            </a:r>
            <a:endParaRPr/>
          </a:p>
        </p:txBody>
      </p:sp>
      <p:sp>
        <p:nvSpPr>
          <p:cNvPr id="211" name="Google Shape;21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172994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Anne</a:t>
            </a:r>
            <a:endParaRPr dirty="0"/>
          </a:p>
        </p:txBody>
      </p:sp>
      <p:sp>
        <p:nvSpPr>
          <p:cNvPr id="251" name="Google Shape;251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Anne</a:t>
            </a:r>
            <a:endParaRPr/>
          </a:p>
        </p:txBody>
      </p:sp>
      <p:sp>
        <p:nvSpPr>
          <p:cNvPr id="149" name="Google Shape;14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4c30b6be68_5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Anne : there are more mother figures than what we expect, in the background</a:t>
            </a:r>
            <a:endParaRPr/>
          </a:p>
        </p:txBody>
      </p:sp>
      <p:sp>
        <p:nvSpPr>
          <p:cNvPr id="155" name="Google Shape;155;g24c30b6be68_5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4c30b6be68_5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Patricio</a:t>
            </a:r>
            <a:endParaRPr/>
          </a:p>
        </p:txBody>
      </p:sp>
      <p:sp>
        <p:nvSpPr>
          <p:cNvPr id="169" name="Google Shape;169;g24c30b6be68_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Anne</a:t>
            </a:r>
            <a:endParaRPr/>
          </a:p>
        </p:txBody>
      </p:sp>
      <p:sp>
        <p:nvSpPr>
          <p:cNvPr id="205" name="Google Shape;20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>
                <a:solidFill>
                  <a:schemeClr val="dk1"/>
                </a:solidFill>
              </a:rPr>
              <a:t>Patricio</a:t>
            </a:r>
            <a:endParaRPr/>
          </a:p>
        </p:txBody>
      </p:sp>
      <p:sp>
        <p:nvSpPr>
          <p:cNvPr id="198" name="Google Shape;19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Patricio</a:t>
            </a:r>
            <a:endParaRPr/>
          </a:p>
        </p:txBody>
      </p:sp>
      <p:sp>
        <p:nvSpPr>
          <p:cNvPr id="217" name="Google Shape;21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Patricio</a:t>
            </a:r>
            <a:endParaRPr/>
          </a:p>
        </p:txBody>
      </p:sp>
      <p:sp>
        <p:nvSpPr>
          <p:cNvPr id="211" name="Google Shape;21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Anne</a:t>
            </a:r>
            <a:endParaRPr/>
          </a:p>
        </p:txBody>
      </p:sp>
      <p:sp>
        <p:nvSpPr>
          <p:cNvPr id="223" name="Google Shape;22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Diapositive de titre" type="title">
  <p:cSld name="TITLE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oogle Shape;23;p1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24" name="Google Shape;24;p16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 extrusionOk="0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69803"/>
              </a:schemeClr>
            </a:solidFill>
            <a:ln>
              <a:noFill/>
            </a:ln>
          </p:spPr>
        </p:sp>
        <p:cxnSp>
          <p:nvCxnSpPr>
            <p:cNvPr id="25" name="Google Shape;25;p16"/>
            <p:cNvCxnSpPr/>
            <p:nvPr/>
          </p:nvCxnSpPr>
          <p:spPr>
            <a:xfrm>
              <a:off x="9371012" y="0"/>
              <a:ext cx="1219200" cy="6858000"/>
            </a:xfrm>
            <a:prstGeom prst="straightConnector1">
              <a:avLst/>
            </a:prstGeom>
            <a:noFill/>
            <a:ln w="9525" cap="flat" cmpd="sng">
              <a:solidFill>
                <a:schemeClr val="accent1">
                  <a:alpha val="69803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" name="Google Shape;26;p16"/>
            <p:cNvCxnSpPr/>
            <p:nvPr/>
          </p:nvCxnSpPr>
          <p:spPr>
            <a:xfrm flipH="1">
              <a:off x="7425267" y="3681413"/>
              <a:ext cx="4763558" cy="3176587"/>
            </a:xfrm>
            <a:prstGeom prst="straightConnector1">
              <a:avLst/>
            </a:prstGeom>
            <a:noFill/>
            <a:ln w="9525" cap="flat" cmpd="sng">
              <a:solidFill>
                <a:schemeClr val="accent1">
                  <a:alpha val="69803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7" name="Google Shape;27;p16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 extrusionOk="0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5686"/>
              </a:schemeClr>
            </a:solidFill>
            <a:ln>
              <a:noFill/>
            </a:ln>
          </p:spPr>
        </p:sp>
        <p:sp>
          <p:nvSpPr>
            <p:cNvPr id="28" name="Google Shape;28;p16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 extrusionOk="0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</p:sp>
        <p:sp>
          <p:nvSpPr>
            <p:cNvPr id="29" name="Google Shape;29;p1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rgbClr val="16B0E3">
                <a:alpha val="65882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16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 extrusionOk="0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6B0E3">
                <a:alpha val="49803"/>
              </a:srgbClr>
            </a:solidFill>
            <a:ln>
              <a:noFill/>
            </a:ln>
          </p:spPr>
        </p:sp>
        <p:sp>
          <p:nvSpPr>
            <p:cNvPr id="31" name="Google Shape;31;p16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 extrusionOk="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69803"/>
              </a:schemeClr>
            </a:solidFill>
            <a:ln>
              <a:noFill/>
            </a:ln>
          </p:spPr>
        </p:sp>
        <p:sp>
          <p:nvSpPr>
            <p:cNvPr id="32" name="Google Shape;32;p16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 extrusionOk="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6292">
                <a:alpha val="80000"/>
              </a:srgbClr>
            </a:solidFill>
            <a:ln>
              <a:noFill/>
            </a:ln>
          </p:spPr>
        </p:sp>
        <p:sp>
          <p:nvSpPr>
            <p:cNvPr id="33" name="Google Shape;33;p1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rgbClr val="16B0E3">
                <a:alpha val="65882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" name="Google Shape;34;p16"/>
          <p:cNvSpPr txBox="1"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Trebuchet MS"/>
              <a:buNone/>
              <a:defRPr sz="5400">
                <a:solidFill>
                  <a:schemeClr val="accen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6"/>
          <p:cNvSpPr txBox="1"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r">
              <a:spcBef>
                <a:spcPts val="1000"/>
              </a:spcBef>
              <a:spcAft>
                <a:spcPts val="0"/>
              </a:spcAft>
              <a:buSzPts val="1440"/>
              <a:buNone/>
              <a:defRPr>
                <a:solidFill>
                  <a:srgbClr val="7F7F7F"/>
                </a:solidFill>
              </a:defRPr>
            </a:lvl1pPr>
            <a:lvl2pPr lvl="1" algn="ctr">
              <a:spcBef>
                <a:spcPts val="1000"/>
              </a:spcBef>
              <a:spcAft>
                <a:spcPts val="0"/>
              </a:spcAft>
              <a:buSzPts val="128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16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16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6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et légende">
  <p:cSld name="Titre et légende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5"/>
          <p:cNvSpPr txBox="1"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rebuchet MS"/>
              <a:buNone/>
              <a:defRPr sz="44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25"/>
          <p:cNvSpPr txBox="1"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3F3F3F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25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25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25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itation avec légende">
  <p:cSld name="Citation avec légende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6"/>
          <p:cNvSpPr txBox="1"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rebuchet MS"/>
              <a:buNone/>
              <a:defRPr sz="44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26"/>
          <p:cNvSpPr txBox="1">
            <a:spLocks noGrp="1"/>
          </p:cNvSpPr>
          <p:nvPr>
            <p:ph type="body" idx="1"/>
          </p:nvPr>
        </p:nvSpPr>
        <p:spPr>
          <a:xfrm>
            <a:off x="1366139" y="3632200"/>
            <a:ext cx="7224524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280"/>
              <a:buFont typeface="Trebuchet MS"/>
              <a:buNone/>
              <a:defRPr sz="1600">
                <a:solidFill>
                  <a:srgbClr val="7F7F7F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280"/>
              <a:buFont typeface="Trebuchet MS"/>
              <a:buNone/>
              <a:defRPr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120"/>
              <a:buFont typeface="Trebuchet MS"/>
              <a:buNone/>
              <a:defRPr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960"/>
              <a:buFont typeface="Trebuchet MS"/>
              <a:buNone/>
              <a:defRPr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960"/>
              <a:buFont typeface="Trebuchet MS"/>
              <a:buNone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99" name="Google Shape;99;p26"/>
          <p:cNvSpPr txBox="1">
            <a:spLocks noGrp="1"/>
          </p:cNvSpPr>
          <p:nvPr>
            <p:ph type="body" idx="2"/>
          </p:nvPr>
        </p:nvSpPr>
        <p:spPr>
          <a:xfrm>
            <a:off x="677335" y="4470400"/>
            <a:ext cx="8596668" cy="1570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3F3F3F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00" name="Google Shape;100;p26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26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26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103" name="Google Shape;103;p26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8000">
                <a:solidFill>
                  <a:srgbClr val="9EDFF5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/>
          </a:p>
        </p:txBody>
      </p:sp>
      <p:sp>
        <p:nvSpPr>
          <p:cNvPr id="104" name="Google Shape;104;p26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8000">
                <a:solidFill>
                  <a:srgbClr val="9EDFF5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rte nom">
  <p:cSld name="Carte nom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7"/>
          <p:cNvSpPr txBox="1"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rebuchet MS"/>
              <a:buNone/>
              <a:defRPr sz="44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27"/>
          <p:cNvSpPr txBox="1"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3F3F3F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08" name="Google Shape;108;p27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27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7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rte nom citation">
  <p:cSld name="Carte nom citation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8"/>
          <p:cNvSpPr txBox="1"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rebuchet MS"/>
              <a:buNone/>
              <a:defRPr sz="44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28"/>
          <p:cNvSpPr txBox="1">
            <a:spLocks noGrp="1"/>
          </p:cNvSpPr>
          <p:nvPr>
            <p:ph type="body" idx="1"/>
          </p:nvPr>
        </p:nvSpPr>
        <p:spPr>
          <a:xfrm>
            <a:off x="677332" y="4013200"/>
            <a:ext cx="8596669" cy="514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Font typeface="Trebuchet MS"/>
              <a:buNone/>
              <a:defRPr sz="2400">
                <a:solidFill>
                  <a:srgbClr val="3F3F3F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280"/>
              <a:buFont typeface="Trebuchet MS"/>
              <a:buNone/>
              <a:defRPr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120"/>
              <a:buFont typeface="Trebuchet MS"/>
              <a:buNone/>
              <a:defRPr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960"/>
              <a:buFont typeface="Trebuchet MS"/>
              <a:buNone/>
              <a:defRPr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960"/>
              <a:buFont typeface="Trebuchet MS"/>
              <a:buNone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114" name="Google Shape;114;p28"/>
          <p:cNvSpPr txBox="1">
            <a:spLocks noGrp="1"/>
          </p:cNvSpPr>
          <p:nvPr>
            <p:ph type="body" idx="2"/>
          </p:nvPr>
        </p:nvSpPr>
        <p:spPr>
          <a:xfrm>
            <a:off x="677335" y="4527448"/>
            <a:ext cx="8596668" cy="1513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7F7F7F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15" name="Google Shape;115;p28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28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8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118" name="Google Shape;118;p28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8000">
                <a:solidFill>
                  <a:srgbClr val="9EDFF5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/>
          </a:p>
        </p:txBody>
      </p:sp>
      <p:sp>
        <p:nvSpPr>
          <p:cNvPr id="119" name="Google Shape;119;p28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8000">
                <a:solidFill>
                  <a:srgbClr val="9EDFF5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rai ou faux">
  <p:cSld name="Vrai ou faux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9"/>
          <p:cNvSpPr txBox="1"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rebuchet MS"/>
              <a:buNone/>
              <a:defRPr sz="44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29"/>
          <p:cNvSpPr txBox="1">
            <a:spLocks noGrp="1"/>
          </p:cNvSpPr>
          <p:nvPr>
            <p:ph type="body" idx="1"/>
          </p:nvPr>
        </p:nvSpPr>
        <p:spPr>
          <a:xfrm>
            <a:off x="677332" y="4013200"/>
            <a:ext cx="8596669" cy="514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Font typeface="Trebuchet MS"/>
              <a:buNone/>
              <a:defRPr sz="2400">
                <a:solidFill>
                  <a:schemeClr val="accent1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280"/>
              <a:buFont typeface="Trebuchet MS"/>
              <a:buNone/>
              <a:defRPr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120"/>
              <a:buFont typeface="Trebuchet MS"/>
              <a:buNone/>
              <a:defRPr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960"/>
              <a:buFont typeface="Trebuchet MS"/>
              <a:buNone/>
              <a:defRPr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960"/>
              <a:buFont typeface="Trebuchet MS"/>
              <a:buNone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123" name="Google Shape;123;p29"/>
          <p:cNvSpPr txBox="1">
            <a:spLocks noGrp="1"/>
          </p:cNvSpPr>
          <p:nvPr>
            <p:ph type="body" idx="2"/>
          </p:nvPr>
        </p:nvSpPr>
        <p:spPr>
          <a:xfrm>
            <a:off x="677335" y="4527448"/>
            <a:ext cx="8596668" cy="1513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7F7F7F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24" name="Google Shape;124;p29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29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29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et texte vertical" type="vertTx">
  <p:cSld name="VERTICAL_TEXT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30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30"/>
          <p:cNvSpPr txBox="1">
            <a:spLocks noGrp="1"/>
          </p:cNvSpPr>
          <p:nvPr>
            <p:ph type="body" idx="1"/>
          </p:nvPr>
        </p:nvSpPr>
        <p:spPr>
          <a:xfrm rot="5400000">
            <a:off x="3035281" y="-197358"/>
            <a:ext cx="3880773" cy="85966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130" name="Google Shape;130;p30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30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30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vertical et texte" type="vertTitleAndTx">
  <p:cSld name="VERTICAL_TITLE_AND_VERTICAL_TEXT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1"/>
          <p:cNvSpPr txBox="1">
            <a:spLocks noGrp="1"/>
          </p:cNvSpPr>
          <p:nvPr>
            <p:ph type="title"/>
          </p:nvPr>
        </p:nvSpPr>
        <p:spPr>
          <a:xfrm rot="5400000">
            <a:off x="5994319" y="2582953"/>
            <a:ext cx="5251451" cy="13047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31"/>
          <p:cNvSpPr txBox="1">
            <a:spLocks noGrp="1"/>
          </p:cNvSpPr>
          <p:nvPr>
            <p:ph type="body" idx="1"/>
          </p:nvPr>
        </p:nvSpPr>
        <p:spPr>
          <a:xfrm rot="5400000">
            <a:off x="1581685" y="-294750"/>
            <a:ext cx="5251450" cy="706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136" name="Google Shape;136;p31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31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31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et contenu" type="obj">
  <p:cSld name="OBJEC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7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17"/>
          <p:cNvSpPr txBox="1"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42" name="Google Shape;42;p17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7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7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ux contenus" type="twoObj">
  <p:cSld name="TWO_OBJECTS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8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8"/>
          <p:cNvSpPr txBox="1">
            <a:spLocks noGrp="1"/>
          </p:cNvSpPr>
          <p:nvPr>
            <p:ph type="body" idx="1"/>
          </p:nvPr>
        </p:nvSpPr>
        <p:spPr>
          <a:xfrm>
            <a:off x="677334" y="2160589"/>
            <a:ext cx="4184035" cy="38807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48" name="Google Shape;48;p18"/>
          <p:cNvSpPr txBox="1">
            <a:spLocks noGrp="1"/>
          </p:cNvSpPr>
          <p:nvPr>
            <p:ph type="body" idx="2"/>
          </p:nvPr>
        </p:nvSpPr>
        <p:spPr>
          <a:xfrm>
            <a:off x="5089970" y="2160589"/>
            <a:ext cx="4184034" cy="3880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49" name="Google Shape;49;p18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18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8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de section" type="secHead">
  <p:cSld name="SECTION_HEADER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9"/>
          <p:cNvSpPr txBox="1"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Trebuchet MS"/>
              <a:buNone/>
              <a:defRPr sz="40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19"/>
          <p:cNvSpPr txBox="1"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>
                <a:solidFill>
                  <a:srgbClr val="7F7F7F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55" name="Google Shape;55;p19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9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9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ison" type="twoTxTwoObj">
  <p:cSld name="TWO_OBJECTS_WITH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0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0"/>
          <p:cNvSpPr txBox="1"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61" name="Google Shape;61;p20"/>
          <p:cNvSpPr txBox="1">
            <a:spLocks noGrp="1"/>
          </p:cNvSpPr>
          <p:nvPr>
            <p:ph type="body" idx="2"/>
          </p:nvPr>
        </p:nvSpPr>
        <p:spPr>
          <a:xfrm>
            <a:off x="675745" y="2737245"/>
            <a:ext cx="4185623" cy="3304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62" name="Google Shape;62;p20"/>
          <p:cNvSpPr txBox="1">
            <a:spLocks noGrp="1"/>
          </p:cNvSpPr>
          <p:nvPr>
            <p:ph type="body" idx="3"/>
          </p:nvPr>
        </p:nvSpPr>
        <p:spPr>
          <a:xfrm>
            <a:off x="5088383" y="2160983"/>
            <a:ext cx="4185618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63" name="Google Shape;63;p20"/>
          <p:cNvSpPr txBox="1">
            <a:spLocks noGrp="1"/>
          </p:cNvSpPr>
          <p:nvPr>
            <p:ph type="body" idx="4"/>
          </p:nvPr>
        </p:nvSpPr>
        <p:spPr>
          <a:xfrm>
            <a:off x="5088384" y="2737245"/>
            <a:ext cx="4185617" cy="3304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64" name="Google Shape;64;p20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20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20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seul" type="titleOnly">
  <p:cSld name="TITLE_ONLY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21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21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1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21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ide" type="blank">
  <p:cSld name="BLANK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2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22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22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u avec légende" type="objTx">
  <p:cSld name="OBJECT_WITH_CAPTION_TEXT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3"/>
          <p:cNvSpPr txBox="1"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Trebuchet MS"/>
              <a:buNone/>
              <a:defRPr sz="20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3"/>
          <p:cNvSpPr txBox="1">
            <a:spLocks noGrp="1"/>
          </p:cNvSpPr>
          <p:nvPr>
            <p:ph type="body" idx="1"/>
          </p:nvPr>
        </p:nvSpPr>
        <p:spPr>
          <a:xfrm>
            <a:off x="4760461" y="514924"/>
            <a:ext cx="4513541" cy="5526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79" name="Google Shape;79;p23"/>
          <p:cNvSpPr txBox="1">
            <a:spLocks noGrp="1"/>
          </p:cNvSpPr>
          <p:nvPr>
            <p:ph type="body" idx="2"/>
          </p:nvPr>
        </p:nvSpPr>
        <p:spPr>
          <a:xfrm>
            <a:off x="677334" y="2777069"/>
            <a:ext cx="3854528" cy="25844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9pPr>
          </a:lstStyle>
          <a:p>
            <a:endParaRPr/>
          </a:p>
        </p:txBody>
      </p:sp>
      <p:sp>
        <p:nvSpPr>
          <p:cNvPr id="80" name="Google Shape;80;p23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23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3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avec légende" type="picTx">
  <p:cSld name="PICTURE_WITH_CAPTION_TEXT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4"/>
          <p:cNvSpPr txBox="1"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rebuchet MS"/>
              <a:buNone/>
              <a:defRPr sz="24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24"/>
          <p:cNvSpPr>
            <a:spLocks noGrp="1"/>
          </p:cNvSpPr>
          <p:nvPr>
            <p:ph type="pic" idx="2"/>
          </p:nvPr>
        </p:nvSpPr>
        <p:spPr>
          <a:xfrm>
            <a:off x="677334" y="609600"/>
            <a:ext cx="8596668" cy="3845718"/>
          </a:xfrm>
          <a:prstGeom prst="rect">
            <a:avLst/>
          </a:prstGeom>
          <a:noFill/>
          <a:ln>
            <a:noFill/>
          </a:ln>
        </p:spPr>
      </p:sp>
      <p:sp>
        <p:nvSpPr>
          <p:cNvPr id="86" name="Google Shape;86;p24"/>
          <p:cNvSpPr txBox="1">
            <a:spLocks noGrp="1"/>
          </p:cNvSpPr>
          <p:nvPr>
            <p:ph type="body" idx="1"/>
          </p:nvPr>
        </p:nvSpPr>
        <p:spPr>
          <a:xfrm>
            <a:off x="677334" y="5367338"/>
            <a:ext cx="8596667" cy="674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87" name="Google Shape;87;p24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24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89" name="Google Shape;89;p24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6;p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7" name="Google Shape;7;p15"/>
            <p:cNvCxnSpPr/>
            <p:nvPr/>
          </p:nvCxnSpPr>
          <p:spPr>
            <a:xfrm>
              <a:off x="9371012" y="0"/>
              <a:ext cx="1219200" cy="6858000"/>
            </a:xfrm>
            <a:prstGeom prst="straightConnector1">
              <a:avLst/>
            </a:prstGeom>
            <a:noFill/>
            <a:ln w="9525" cap="flat" cmpd="sng">
              <a:solidFill>
                <a:schemeClr val="accent1">
                  <a:alpha val="69803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" name="Google Shape;8;p15"/>
            <p:cNvCxnSpPr/>
            <p:nvPr/>
          </p:nvCxnSpPr>
          <p:spPr>
            <a:xfrm flipH="1">
              <a:off x="7425267" y="3681413"/>
              <a:ext cx="4763558" cy="3176587"/>
            </a:xfrm>
            <a:prstGeom prst="straightConnector1">
              <a:avLst/>
            </a:prstGeom>
            <a:noFill/>
            <a:ln w="9525" cap="flat" cmpd="sng">
              <a:solidFill>
                <a:schemeClr val="accent1">
                  <a:alpha val="69803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" name="Google Shape;9;p15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 extrusionOk="0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5686"/>
              </a:schemeClr>
            </a:solidFill>
            <a:ln>
              <a:noFill/>
            </a:ln>
          </p:spPr>
        </p:sp>
        <p:sp>
          <p:nvSpPr>
            <p:cNvPr id="10" name="Google Shape;10;p1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 extrusionOk="0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</p:sp>
        <p:sp>
          <p:nvSpPr>
            <p:cNvPr id="11" name="Google Shape;11;p15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rgbClr val="16B0E3">
                <a:alpha val="65882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15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 extrusionOk="0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6B0E3">
                <a:alpha val="49803"/>
              </a:srgbClr>
            </a:solidFill>
            <a:ln>
              <a:noFill/>
            </a:ln>
          </p:spPr>
        </p:sp>
        <p:sp>
          <p:nvSpPr>
            <p:cNvPr id="13" name="Google Shape;13;p15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 extrusionOk="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69803"/>
              </a:schemeClr>
            </a:solidFill>
            <a:ln>
              <a:noFill/>
            </a:ln>
          </p:spPr>
        </p:sp>
        <p:sp>
          <p:nvSpPr>
            <p:cNvPr id="14" name="Google Shape;14;p15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 extrusionOk="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6292">
                <a:alpha val="80000"/>
              </a:srgbClr>
            </a:solidFill>
            <a:ln>
              <a:noFill/>
            </a:ln>
          </p:spPr>
        </p:sp>
        <p:sp>
          <p:nvSpPr>
            <p:cNvPr id="15" name="Google Shape;15;p15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rgbClr val="16B0E3">
                <a:alpha val="65882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15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69803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" name="Google Shape;17;p15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  <a:defRPr sz="36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15"/>
          <p:cNvSpPr txBox="1"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200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18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30988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►"/>
              <a:defRPr sz="16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9971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►"/>
              <a:defRPr sz="14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9" name="Google Shape;19;p15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20" name="Google Shape;20;p15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21" name="Google Shape;21;p15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"/>
          <p:cNvSpPr txBox="1">
            <a:spLocks noGrp="1"/>
          </p:cNvSpPr>
          <p:nvPr>
            <p:ph type="ctrTitle"/>
          </p:nvPr>
        </p:nvSpPr>
        <p:spPr>
          <a:xfrm>
            <a:off x="667800" y="819025"/>
            <a:ext cx="6090900" cy="18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Font typeface="Trebuchet MS"/>
              <a:buNone/>
            </a:pPr>
            <a:r>
              <a:rPr lang="fr-FR">
                <a:solidFill>
                  <a:schemeClr val="accent2"/>
                </a:solidFill>
              </a:rPr>
              <a:t>Do “good” mothers stay at home? 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144" name="Google Shape;144;p1"/>
          <p:cNvSpPr txBox="1">
            <a:spLocks noGrp="1"/>
          </p:cNvSpPr>
          <p:nvPr>
            <p:ph type="subTitle" idx="1"/>
          </p:nvPr>
        </p:nvSpPr>
        <p:spPr>
          <a:xfrm>
            <a:off x="667820" y="5026878"/>
            <a:ext cx="5938463" cy="1096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85000" lnSpcReduction="10000"/>
          </a:bodyPr>
          <a:lstStyle/>
          <a:p>
            <a:pPr marL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</a:pPr>
            <a:r>
              <a:rPr lang="fr-FR" sz="19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Patricio Becerra, Anne Morel</a:t>
            </a:r>
            <a:endParaRPr/>
          </a:p>
          <a:p>
            <a:pPr marL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</a:pPr>
            <a:r>
              <a:rPr lang="fr-FR" sz="1900" b="0"/>
              <a:t>CAS Applied Data Science 2023, Module 2</a:t>
            </a:r>
            <a:endParaRPr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SzPct val="80000"/>
              <a:buNone/>
            </a:pPr>
            <a:br>
              <a:rPr lang="fr-FR" sz="1500" b="0"/>
            </a:br>
            <a:r>
              <a:rPr lang="fr-FR" sz="15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based on the dataset of the</a:t>
            </a:r>
            <a:r>
              <a:rPr lang="fr-FR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Maturité</a:t>
            </a:r>
            <a:r>
              <a:rPr lang="fr-FR" sz="15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work of Anne Morel (unpublished, 2012)</a:t>
            </a:r>
            <a:endParaRPr sz="1500" b="0"/>
          </a:p>
        </p:txBody>
      </p:sp>
      <p:pic>
        <p:nvPicPr>
          <p:cNvPr id="145" name="Google Shape;145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85480" y="0"/>
            <a:ext cx="48387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1"/>
          <p:cNvSpPr txBox="1">
            <a:spLocks noGrp="1"/>
          </p:cNvSpPr>
          <p:nvPr>
            <p:ph type="ctrTitle"/>
          </p:nvPr>
        </p:nvSpPr>
        <p:spPr>
          <a:xfrm>
            <a:off x="820200" y="3276800"/>
            <a:ext cx="5938500" cy="11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Font typeface="Trebuchet MS"/>
              <a:buNone/>
            </a:pPr>
            <a:r>
              <a:rPr lang="fr-FR" sz="2500">
                <a:solidFill>
                  <a:schemeClr val="accent2"/>
                </a:solidFill>
              </a:rPr>
              <a:t>A study of the portrayal of mother figures in US animated movies</a:t>
            </a:r>
            <a:r>
              <a:rPr lang="fr-FR" sz="4900">
                <a:solidFill>
                  <a:schemeClr val="accent2"/>
                </a:solidFill>
              </a:rPr>
              <a:t> </a:t>
            </a:r>
            <a:endParaRPr sz="4900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2"/>
          <p:cNvSpPr txBox="1"/>
          <p:nvPr/>
        </p:nvSpPr>
        <p:spPr>
          <a:xfrm>
            <a:off x="677325" y="2200600"/>
            <a:ext cx="4845900" cy="461700"/>
          </a:xfrm>
          <a:prstGeom prst="rect">
            <a:avLst/>
          </a:prstGeom>
          <a:solidFill>
            <a:srgbClr val="E9F6FC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highlight>
                  <a:srgbClr val="E9F6FC"/>
                </a:highlight>
                <a:latin typeface="Trebuchet MS"/>
                <a:ea typeface="Trebuchet MS"/>
                <a:cs typeface="Trebuchet MS"/>
                <a:sym typeface="Trebuchet MS"/>
              </a:rPr>
              <a:t>Before 1990s</a:t>
            </a:r>
            <a:endParaRPr sz="1800">
              <a:highlight>
                <a:srgbClr val="E9F6FC"/>
              </a:highlight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32" name="Google Shape;232;p12"/>
          <p:cNvSpPr txBox="1"/>
          <p:nvPr/>
        </p:nvSpPr>
        <p:spPr>
          <a:xfrm>
            <a:off x="5523225" y="2200600"/>
            <a:ext cx="4763400" cy="461700"/>
          </a:xfrm>
          <a:prstGeom prst="rect">
            <a:avLst/>
          </a:prstGeom>
          <a:solidFill>
            <a:srgbClr val="D1ECF9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latin typeface="Trebuchet MS"/>
                <a:ea typeface="Trebuchet MS"/>
                <a:cs typeface="Trebuchet MS"/>
                <a:sym typeface="Trebuchet MS"/>
              </a:rPr>
              <a:t>After 1990s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33" name="Google Shape;233;p12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9403368" cy="13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Trebuchet MS"/>
              <a:buNone/>
            </a:pPr>
            <a:r>
              <a:rPr lang="fr-FR" dirty="0">
                <a:solidFill>
                  <a:schemeClr val="accent2"/>
                </a:solidFill>
              </a:rPr>
              <a:t>2.1 </a:t>
            </a:r>
            <a:r>
              <a:rPr lang="fr-FR" dirty="0" err="1">
                <a:solidFill>
                  <a:schemeClr val="accent2"/>
                </a:solidFill>
              </a:rPr>
              <a:t>Decadal</a:t>
            </a:r>
            <a:r>
              <a:rPr lang="fr-FR" dirty="0">
                <a:solidFill>
                  <a:schemeClr val="accent2"/>
                </a:solidFill>
              </a:rPr>
              <a:t>: descriptive </a:t>
            </a:r>
            <a:r>
              <a:rPr lang="fr-FR" dirty="0" err="1">
                <a:solidFill>
                  <a:schemeClr val="accent2"/>
                </a:solidFill>
              </a:rPr>
              <a:t>statistics</a:t>
            </a:r>
            <a:endParaRPr dirty="0">
              <a:solidFill>
                <a:schemeClr val="accent2"/>
              </a:solidFill>
            </a:endParaRPr>
          </a:p>
        </p:txBody>
      </p:sp>
      <p:pic>
        <p:nvPicPr>
          <p:cNvPr id="234" name="Google Shape;234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23225" y="2662299"/>
            <a:ext cx="4763350" cy="288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7325" y="2662300"/>
            <a:ext cx="4845900" cy="28884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24c30b6be68_5_43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800" cy="13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Trebuchet MS"/>
              <a:buNone/>
            </a:pPr>
            <a:r>
              <a:rPr lang="fr-FR" dirty="0">
                <a:solidFill>
                  <a:schemeClr val="accent2"/>
                </a:solidFill>
              </a:rPr>
              <a:t>2.1 </a:t>
            </a:r>
            <a:r>
              <a:rPr lang="fr-FR" dirty="0" err="1">
                <a:solidFill>
                  <a:schemeClr val="accent2"/>
                </a:solidFill>
              </a:rPr>
              <a:t>Decadal</a:t>
            </a:r>
            <a:r>
              <a:rPr lang="fr-FR" dirty="0">
                <a:solidFill>
                  <a:schemeClr val="accent2"/>
                </a:solidFill>
              </a:rPr>
              <a:t>: Mann-Whitney U test</a:t>
            </a:r>
            <a:endParaRPr dirty="0">
              <a:solidFill>
                <a:schemeClr val="accent2"/>
              </a:solidFill>
            </a:endParaRPr>
          </a:p>
        </p:txBody>
      </p:sp>
      <p:pic>
        <p:nvPicPr>
          <p:cNvPr id="241" name="Google Shape;241;g24c30b6be68_5_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076" y="1573661"/>
            <a:ext cx="10086813" cy="4622700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g24c30b6be68_5_43"/>
          <p:cNvSpPr/>
          <p:nvPr/>
        </p:nvSpPr>
        <p:spPr>
          <a:xfrm>
            <a:off x="4981101" y="5824761"/>
            <a:ext cx="258300" cy="246600"/>
          </a:xfrm>
          <a:prstGeom prst="ellipse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7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668" cy="7984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Trebuchet MS"/>
              <a:buNone/>
            </a:pPr>
            <a:r>
              <a:rPr lang="fr-FR" dirty="0">
                <a:solidFill>
                  <a:schemeClr val="accent2"/>
                </a:solidFill>
              </a:rPr>
              <a:t>2.1 </a:t>
            </a:r>
            <a:r>
              <a:rPr lang="fr-FR" dirty="0" err="1">
                <a:solidFill>
                  <a:schemeClr val="accent2"/>
                </a:solidFill>
              </a:rPr>
              <a:t>Decadal</a:t>
            </a:r>
            <a:r>
              <a:rPr lang="fr-FR" dirty="0">
                <a:solidFill>
                  <a:schemeClr val="accent2"/>
                </a:solidFill>
              </a:rPr>
              <a:t>: Python code flow</a:t>
            </a:r>
            <a:endParaRPr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1788DE-C92C-ECE8-98FA-809A96EB3BD1}"/>
              </a:ext>
            </a:extLst>
          </p:cNvPr>
          <p:cNvSpPr txBox="1"/>
          <p:nvPr/>
        </p:nvSpPr>
        <p:spPr>
          <a:xfrm>
            <a:off x="635675" y="1763476"/>
            <a:ext cx="5460325" cy="22108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000"/>
              </a:spcBef>
              <a:buClr>
                <a:schemeClr val="accent2"/>
              </a:buClr>
              <a:buSzPts val="1440"/>
            </a:pPr>
            <a:r>
              <a:rPr lang="en-US" sz="1800" b="1" dirty="0">
                <a:solidFill>
                  <a:schemeClr val="dk1"/>
                </a:solidFill>
                <a:latin typeface="Trebuchet MS"/>
                <a:sym typeface="Trebuchet MS"/>
              </a:rPr>
              <a:t>Decadal (Objective 2.1):</a:t>
            </a:r>
          </a:p>
          <a:p>
            <a:pPr marL="342900" indent="-342900">
              <a:spcBef>
                <a:spcPts val="1000"/>
              </a:spcBef>
              <a:buClr>
                <a:schemeClr val="accent2"/>
              </a:buClr>
              <a:buSzPts val="1440"/>
              <a:buFont typeface="Trebuchet MS"/>
              <a:buAutoNum type="arabicPeriod"/>
            </a:pPr>
            <a:r>
              <a:rPr lang="en-US" sz="1800" dirty="0">
                <a:solidFill>
                  <a:schemeClr val="dk1"/>
                </a:solidFill>
                <a:latin typeface="Trebuchet MS"/>
                <a:sym typeface="Trebuchet MS"/>
              </a:rPr>
              <a:t>Sort the data by decade</a:t>
            </a:r>
          </a:p>
          <a:p>
            <a:pPr marL="342900" indent="-342900">
              <a:spcBef>
                <a:spcPts val="1000"/>
              </a:spcBef>
              <a:buClr>
                <a:schemeClr val="accent2"/>
              </a:buClr>
              <a:buSzPts val="1440"/>
              <a:buFont typeface="Trebuchet MS"/>
              <a:buAutoNum type="arabicPeriod"/>
            </a:pPr>
            <a:r>
              <a:rPr lang="en-US" sz="1800" dirty="0">
                <a:solidFill>
                  <a:schemeClr val="dk1"/>
                </a:solidFill>
                <a:latin typeface="Trebuchet MS"/>
                <a:sym typeface="Trebuchet MS"/>
              </a:rPr>
              <a:t>Loop through the decades:</a:t>
            </a:r>
          </a:p>
          <a:p>
            <a:pPr marL="712788" lvl="1" indent="-342900">
              <a:spcBef>
                <a:spcPts val="1000"/>
              </a:spcBef>
              <a:buClr>
                <a:schemeClr val="accent2"/>
              </a:buClr>
              <a:buSzPts val="144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dk1"/>
                </a:solidFill>
                <a:latin typeface="Trebuchet MS"/>
                <a:sym typeface="Trebuchet MS"/>
              </a:rPr>
              <a:t>Create contingency table</a:t>
            </a:r>
          </a:p>
          <a:p>
            <a:pPr marL="712788" lvl="1" indent="-342900">
              <a:spcBef>
                <a:spcPts val="1000"/>
              </a:spcBef>
              <a:buClr>
                <a:schemeClr val="accent2"/>
              </a:buClr>
              <a:buSzPts val="144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dk1"/>
                </a:solidFill>
                <a:latin typeface="Trebuchet MS"/>
                <a:sym typeface="Trebuchet MS"/>
              </a:rPr>
              <a:t>Perform Chi-squared test</a:t>
            </a:r>
          </a:p>
          <a:p>
            <a:pPr marL="712788" lvl="1" indent="-342900">
              <a:spcBef>
                <a:spcPts val="1000"/>
              </a:spcBef>
              <a:buClr>
                <a:schemeClr val="accent2"/>
              </a:buClr>
              <a:buSzPts val="144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dk1"/>
                </a:solidFill>
                <a:latin typeface="Trebuchet MS"/>
                <a:sym typeface="Trebuchet MS"/>
              </a:rPr>
              <a:t>Print result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0DF702-5C48-C91D-34D4-A53B0D87692F}"/>
              </a:ext>
            </a:extLst>
          </p:cNvPr>
          <p:cNvSpPr txBox="1"/>
          <p:nvPr/>
        </p:nvSpPr>
        <p:spPr>
          <a:xfrm>
            <a:off x="583636" y="4885658"/>
            <a:ext cx="9979877" cy="7745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>
              <a:spcBef>
                <a:spcPts val="1000"/>
              </a:spcBef>
              <a:buClr>
                <a:schemeClr val="accent2"/>
              </a:buClr>
              <a:buSzPts val="1440"/>
              <a:buNone/>
            </a:pPr>
            <a:r>
              <a:rPr lang="fr-FR" sz="1800" b="1" dirty="0" err="1">
                <a:solidFill>
                  <a:schemeClr val="dk1"/>
                </a:solidFill>
                <a:latin typeface="Trebuchet MS"/>
              </a:rPr>
              <a:t>Null</a:t>
            </a:r>
            <a:r>
              <a:rPr lang="fr-FR" sz="1800" b="1" dirty="0">
                <a:solidFill>
                  <a:schemeClr val="dk1"/>
                </a:solidFill>
                <a:latin typeface="Trebuchet MS"/>
              </a:rPr>
              <a:t> </a:t>
            </a:r>
            <a:r>
              <a:rPr lang="fr-FR" sz="1800" b="1" dirty="0" err="1">
                <a:solidFill>
                  <a:schemeClr val="dk1"/>
                </a:solidFill>
                <a:latin typeface="Trebuchet MS"/>
              </a:rPr>
              <a:t>hypotheses</a:t>
            </a:r>
            <a:r>
              <a:rPr lang="fr-FR" sz="1800" b="1" dirty="0">
                <a:solidFill>
                  <a:schemeClr val="dk1"/>
                </a:solidFill>
                <a:latin typeface="Trebuchet MS"/>
              </a:rPr>
              <a:t>:</a:t>
            </a:r>
          </a:p>
          <a:p>
            <a:pPr marL="467360" lvl="1">
              <a:spcBef>
                <a:spcPts val="1000"/>
              </a:spcBef>
              <a:buClr>
                <a:schemeClr val="accent2"/>
              </a:buClr>
              <a:buSzPts val="1440"/>
            </a:pPr>
            <a:r>
              <a:rPr lang="fr-FR" sz="1800" dirty="0">
                <a:solidFill>
                  <a:schemeClr val="dk1"/>
                </a:solidFill>
                <a:latin typeface="Trebuchet MS"/>
              </a:rPr>
              <a:t>In </a:t>
            </a:r>
            <a:r>
              <a:rPr lang="fr-FR" sz="1800" dirty="0" err="1">
                <a:solidFill>
                  <a:schemeClr val="dk1"/>
                </a:solidFill>
                <a:latin typeface="Trebuchet MS"/>
              </a:rPr>
              <a:t>each</a:t>
            </a:r>
            <a:r>
              <a:rPr lang="fr-FR" sz="1800" dirty="0">
                <a:solidFill>
                  <a:schemeClr val="dk1"/>
                </a:solidFill>
                <a:latin typeface="Trebuchet MS"/>
              </a:rPr>
              <a:t> </a:t>
            </a:r>
            <a:r>
              <a:rPr lang="fr-FR" sz="1800" dirty="0" err="1">
                <a:solidFill>
                  <a:schemeClr val="dk1"/>
                </a:solidFill>
                <a:latin typeface="Trebuchet MS"/>
              </a:rPr>
              <a:t>decade</a:t>
            </a:r>
            <a:r>
              <a:rPr lang="fr-FR" sz="1800" dirty="0">
                <a:solidFill>
                  <a:schemeClr val="dk1"/>
                </a:solidFill>
                <a:latin typeface="Trebuchet MS"/>
              </a:rPr>
              <a:t>: There </a:t>
            </a:r>
            <a:r>
              <a:rPr lang="fr-FR" sz="1800" dirty="0" err="1">
                <a:solidFill>
                  <a:schemeClr val="dk1"/>
                </a:solidFill>
                <a:latin typeface="Trebuchet MS"/>
              </a:rPr>
              <a:t>is</a:t>
            </a:r>
            <a:r>
              <a:rPr lang="fr-FR" sz="1800" dirty="0">
                <a:solidFill>
                  <a:schemeClr val="dk1"/>
                </a:solidFill>
                <a:latin typeface="Trebuchet MS"/>
              </a:rPr>
              <a:t> no </a:t>
            </a:r>
            <a:r>
              <a:rPr lang="fr-FR" sz="1800" dirty="0" err="1">
                <a:solidFill>
                  <a:schemeClr val="dk1"/>
                </a:solidFill>
                <a:latin typeface="Trebuchet MS"/>
              </a:rPr>
              <a:t>correlation</a:t>
            </a:r>
            <a:r>
              <a:rPr lang="fr-FR" sz="1800" dirty="0">
                <a:solidFill>
                  <a:schemeClr val="dk1"/>
                </a:solidFill>
                <a:latin typeface="Trebuchet MS"/>
              </a:rPr>
              <a:t> </a:t>
            </a:r>
            <a:r>
              <a:rPr lang="fr-FR" sz="1800" dirty="0" err="1">
                <a:solidFill>
                  <a:schemeClr val="dk1"/>
                </a:solidFill>
                <a:latin typeface="Trebuchet MS"/>
              </a:rPr>
              <a:t>between</a:t>
            </a:r>
            <a:r>
              <a:rPr lang="fr-FR" sz="1800" dirty="0">
                <a:solidFill>
                  <a:schemeClr val="dk1"/>
                </a:solidFill>
                <a:latin typeface="Trebuchet MS"/>
              </a:rPr>
              <a:t> the variable </a:t>
            </a:r>
            <a:r>
              <a:rPr lang="fr-FR" sz="1800" dirty="0" err="1">
                <a:solidFill>
                  <a:schemeClr val="dk1"/>
                </a:solidFill>
                <a:latin typeface="Trebuchet MS"/>
              </a:rPr>
              <a:t>categories</a:t>
            </a:r>
            <a:endParaRPr lang="fr-FR" sz="1800" dirty="0">
              <a:solidFill>
                <a:schemeClr val="dk1"/>
              </a:solidFill>
              <a:latin typeface="Trebuchet MS"/>
            </a:endParaRPr>
          </a:p>
        </p:txBody>
      </p:sp>
      <p:pic>
        <p:nvPicPr>
          <p:cNvPr id="8" name="Picture 7" descr="A computer screen shot of a program code&#10;&#10;Description automatically generated">
            <a:extLst>
              <a:ext uri="{FF2B5EF4-FFF2-40B4-BE49-F238E27FC236}">
                <a16:creationId xmlns:a16="http://schemas.microsoft.com/office/drawing/2014/main" id="{D40C26C9-530E-0121-1670-43B584B50D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8863" y="1562753"/>
            <a:ext cx="7279501" cy="358911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8F3793B-1D8C-18E7-6A7C-4C832866D0AC}"/>
              </a:ext>
            </a:extLst>
          </p:cNvPr>
          <p:cNvSpPr txBox="1"/>
          <p:nvPr/>
        </p:nvSpPr>
        <p:spPr>
          <a:xfrm>
            <a:off x="605938" y="5751735"/>
            <a:ext cx="9979877" cy="7745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>
              <a:spcBef>
                <a:spcPts val="1000"/>
              </a:spcBef>
              <a:buClr>
                <a:schemeClr val="accent2"/>
              </a:buClr>
              <a:buSzPts val="1440"/>
              <a:buNone/>
            </a:pPr>
            <a:r>
              <a:rPr lang="fr-FR" sz="1800" b="1" dirty="0">
                <a:solidFill>
                  <a:schemeClr val="dk1"/>
                </a:solidFill>
                <a:latin typeface="Trebuchet MS"/>
              </a:rPr>
              <a:t>"Scientific</a:t>
            </a:r>
            <a:r>
              <a:rPr lang="fr-FR" sz="1800" dirty="0">
                <a:solidFill>
                  <a:srgbClr val="212121"/>
                </a:solidFill>
              </a:rPr>
              <a:t>"</a:t>
            </a:r>
            <a:r>
              <a:rPr lang="fr-FR" sz="1800" b="1" dirty="0">
                <a:solidFill>
                  <a:schemeClr val="dk1"/>
                </a:solidFill>
                <a:latin typeface="Trebuchet MS"/>
              </a:rPr>
              <a:t> </a:t>
            </a:r>
            <a:r>
              <a:rPr lang="fr-FR" sz="1800" b="1" dirty="0" err="1">
                <a:solidFill>
                  <a:schemeClr val="dk1"/>
                </a:solidFill>
                <a:latin typeface="Trebuchet MS"/>
              </a:rPr>
              <a:t>hypothesis</a:t>
            </a:r>
            <a:r>
              <a:rPr lang="fr-FR" sz="1800" b="1" dirty="0">
                <a:solidFill>
                  <a:schemeClr val="dk1"/>
                </a:solidFill>
                <a:latin typeface="Trebuchet MS"/>
              </a:rPr>
              <a:t>:</a:t>
            </a:r>
          </a:p>
          <a:p>
            <a:pPr marL="467360" lvl="1">
              <a:spcBef>
                <a:spcPts val="1000"/>
              </a:spcBef>
              <a:buClr>
                <a:schemeClr val="accent2"/>
              </a:buClr>
              <a:buSzPts val="1440"/>
            </a:pPr>
            <a:r>
              <a:rPr lang="fr-FR" sz="1800" dirty="0">
                <a:solidFill>
                  <a:schemeClr val="dk1"/>
                </a:solidFill>
                <a:latin typeface="Trebuchet MS"/>
              </a:rPr>
              <a:t>The </a:t>
            </a:r>
            <a:r>
              <a:rPr lang="fr-FR" sz="1800" dirty="0" err="1">
                <a:solidFill>
                  <a:schemeClr val="dk1"/>
                </a:solidFill>
                <a:latin typeface="Trebuchet MS"/>
              </a:rPr>
              <a:t>overall</a:t>
            </a:r>
            <a:r>
              <a:rPr lang="fr-FR" sz="1800" dirty="0">
                <a:solidFill>
                  <a:schemeClr val="dk1"/>
                </a:solidFill>
                <a:latin typeface="Trebuchet MS"/>
              </a:rPr>
              <a:t> </a:t>
            </a:r>
            <a:r>
              <a:rPr lang="fr-FR" sz="1800" dirty="0" err="1">
                <a:solidFill>
                  <a:schemeClr val="dk1"/>
                </a:solidFill>
                <a:latin typeface="Trebuchet MS"/>
              </a:rPr>
              <a:t>correlation</a:t>
            </a:r>
            <a:r>
              <a:rPr lang="fr-FR" sz="1800" dirty="0">
                <a:solidFill>
                  <a:schemeClr val="dk1"/>
                </a:solidFill>
                <a:latin typeface="Trebuchet MS"/>
              </a:rPr>
              <a:t> </a:t>
            </a:r>
            <a:r>
              <a:rPr lang="fr-FR" sz="1800" dirty="0" err="1">
                <a:solidFill>
                  <a:schemeClr val="dk1"/>
                </a:solidFill>
                <a:latin typeface="Trebuchet MS"/>
              </a:rPr>
              <a:t>observed</a:t>
            </a:r>
            <a:r>
              <a:rPr lang="fr-FR" sz="1800" dirty="0">
                <a:solidFill>
                  <a:schemeClr val="dk1"/>
                </a:solidFill>
                <a:latin typeface="Trebuchet MS"/>
              </a:rPr>
              <a:t> changes </a:t>
            </a:r>
            <a:r>
              <a:rPr lang="fr-FR" sz="1800" dirty="0" err="1">
                <a:solidFill>
                  <a:schemeClr val="dk1"/>
                </a:solidFill>
                <a:latin typeface="Trebuchet MS"/>
              </a:rPr>
              <a:t>across</a:t>
            </a:r>
            <a:r>
              <a:rPr lang="fr-FR" sz="1800" dirty="0">
                <a:solidFill>
                  <a:schemeClr val="dk1"/>
                </a:solidFill>
                <a:latin typeface="Trebuchet MS"/>
              </a:rPr>
              <a:t> time</a:t>
            </a:r>
          </a:p>
        </p:txBody>
      </p:sp>
    </p:spTree>
    <p:extLst>
      <p:ext uri="{BB962C8B-B14F-4D97-AF65-F5344CB8AC3E}">
        <p14:creationId xmlns:p14="http://schemas.microsoft.com/office/powerpoint/2010/main" val="15791210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13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</a:blip>
          <a:srcRect/>
          <a:stretch/>
        </p:blipFill>
        <p:spPr>
          <a:xfrm>
            <a:off x="448747" y="1491359"/>
            <a:ext cx="8276100" cy="4928400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13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9894022" cy="13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Trebuchet MS"/>
              <a:buNone/>
            </a:pPr>
            <a:r>
              <a:rPr lang="fr-FR" dirty="0">
                <a:solidFill>
                  <a:schemeClr val="accent2"/>
                </a:solidFill>
              </a:rPr>
              <a:t>2.1 </a:t>
            </a:r>
            <a:r>
              <a:rPr lang="fr-FR" dirty="0" err="1">
                <a:solidFill>
                  <a:schemeClr val="accent2"/>
                </a:solidFill>
              </a:rPr>
              <a:t>Decadal</a:t>
            </a:r>
            <a:r>
              <a:rPr lang="fr-FR" dirty="0">
                <a:solidFill>
                  <a:schemeClr val="accent2"/>
                </a:solidFill>
              </a:rPr>
              <a:t>: Chi-square test </a:t>
            </a:r>
            <a:r>
              <a:rPr lang="fr-FR" dirty="0" err="1">
                <a:solidFill>
                  <a:schemeClr val="accent2"/>
                </a:solidFill>
              </a:rPr>
              <a:t>results</a:t>
            </a:r>
            <a:endParaRPr dirty="0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7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668" cy="7984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Trebuchet MS"/>
              <a:buNone/>
            </a:pPr>
            <a:r>
              <a:rPr lang="fr-FR" dirty="0">
                <a:solidFill>
                  <a:schemeClr val="accent2"/>
                </a:solidFill>
              </a:rPr>
              <a:t>2.2 By Story Type: Python code flow</a:t>
            </a:r>
            <a:endParaRPr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1788DE-C92C-ECE8-98FA-809A96EB3BD1}"/>
              </a:ext>
            </a:extLst>
          </p:cNvPr>
          <p:cNvSpPr txBox="1"/>
          <p:nvPr/>
        </p:nvSpPr>
        <p:spPr>
          <a:xfrm>
            <a:off x="635675" y="1763476"/>
            <a:ext cx="5460325" cy="22108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000"/>
              </a:spcBef>
              <a:buClr>
                <a:schemeClr val="accent2"/>
              </a:buClr>
              <a:buSzPts val="1440"/>
            </a:pPr>
            <a:r>
              <a:rPr lang="en-US" sz="1800" b="1" dirty="0">
                <a:solidFill>
                  <a:schemeClr val="dk1"/>
                </a:solidFill>
                <a:latin typeface="Trebuchet MS"/>
                <a:sym typeface="Trebuchet MS"/>
              </a:rPr>
              <a:t>Story Type (Objective 2.2):</a:t>
            </a:r>
          </a:p>
          <a:p>
            <a:pPr marL="342900" indent="-342900">
              <a:spcBef>
                <a:spcPts val="1000"/>
              </a:spcBef>
              <a:buClr>
                <a:schemeClr val="accent2"/>
              </a:buClr>
              <a:buSzPts val="1440"/>
              <a:buFont typeface="Trebuchet MS"/>
              <a:buAutoNum type="arabicPeriod"/>
            </a:pPr>
            <a:r>
              <a:rPr lang="en-US" sz="1800" dirty="0">
                <a:solidFill>
                  <a:schemeClr val="dk1"/>
                </a:solidFill>
                <a:latin typeface="Trebuchet MS"/>
                <a:sym typeface="Trebuchet MS"/>
              </a:rPr>
              <a:t>Split the data by story type</a:t>
            </a:r>
          </a:p>
          <a:p>
            <a:pPr marL="342900" indent="-342900">
              <a:spcBef>
                <a:spcPts val="1000"/>
              </a:spcBef>
              <a:buClr>
                <a:schemeClr val="accent2"/>
              </a:buClr>
              <a:buSzPts val="1440"/>
              <a:buFont typeface="Trebuchet MS"/>
              <a:buAutoNum type="arabicPeriod"/>
            </a:pPr>
            <a:r>
              <a:rPr lang="en-US" sz="1800" dirty="0">
                <a:solidFill>
                  <a:schemeClr val="dk1"/>
                </a:solidFill>
                <a:latin typeface="Trebuchet MS"/>
                <a:sym typeface="Trebuchet MS"/>
              </a:rPr>
              <a:t>For each sub-</a:t>
            </a:r>
            <a:r>
              <a:rPr lang="en-US" sz="1800" dirty="0" err="1">
                <a:solidFill>
                  <a:schemeClr val="dk1"/>
                </a:solidFill>
                <a:latin typeface="Trebuchet MS"/>
                <a:sym typeface="Trebuchet MS"/>
              </a:rPr>
              <a:t>dataframe</a:t>
            </a:r>
            <a:r>
              <a:rPr lang="en-US" sz="1800" dirty="0">
                <a:solidFill>
                  <a:schemeClr val="dk1"/>
                </a:solidFill>
                <a:latin typeface="Trebuchet MS"/>
                <a:sym typeface="Trebuchet MS"/>
              </a:rPr>
              <a:t>:</a:t>
            </a:r>
          </a:p>
          <a:p>
            <a:pPr marL="712788" lvl="1" indent="-342900">
              <a:spcBef>
                <a:spcPts val="1000"/>
              </a:spcBef>
              <a:buClr>
                <a:schemeClr val="accent2"/>
              </a:buClr>
              <a:buSzPts val="144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dk1"/>
                </a:solidFill>
                <a:latin typeface="Trebuchet MS"/>
                <a:sym typeface="Trebuchet MS"/>
              </a:rPr>
              <a:t>Create contingency table</a:t>
            </a:r>
          </a:p>
          <a:p>
            <a:pPr marL="712788" lvl="1" indent="-342900">
              <a:spcBef>
                <a:spcPts val="1000"/>
              </a:spcBef>
              <a:buClr>
                <a:schemeClr val="accent2"/>
              </a:buClr>
              <a:buSzPts val="144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dk1"/>
                </a:solidFill>
                <a:latin typeface="Trebuchet MS"/>
                <a:sym typeface="Trebuchet MS"/>
              </a:rPr>
              <a:t>Perform Chi-squared test</a:t>
            </a:r>
          </a:p>
          <a:p>
            <a:pPr marL="712788" lvl="1" indent="-342900">
              <a:spcBef>
                <a:spcPts val="1000"/>
              </a:spcBef>
              <a:buClr>
                <a:schemeClr val="accent2"/>
              </a:buClr>
              <a:buSzPts val="144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dk1"/>
                </a:solidFill>
                <a:latin typeface="Trebuchet MS"/>
                <a:sym typeface="Trebuchet MS"/>
              </a:rPr>
              <a:t>Print result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0DF702-5C48-C91D-34D4-A53B0D87692F}"/>
              </a:ext>
            </a:extLst>
          </p:cNvPr>
          <p:cNvSpPr txBox="1"/>
          <p:nvPr/>
        </p:nvSpPr>
        <p:spPr>
          <a:xfrm>
            <a:off x="583636" y="4885658"/>
            <a:ext cx="9979877" cy="7745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>
              <a:spcBef>
                <a:spcPts val="1000"/>
              </a:spcBef>
              <a:buClr>
                <a:schemeClr val="accent2"/>
              </a:buClr>
              <a:buSzPts val="1440"/>
              <a:buNone/>
            </a:pPr>
            <a:r>
              <a:rPr lang="fr-FR" sz="1800" b="1" dirty="0" err="1">
                <a:solidFill>
                  <a:schemeClr val="dk1"/>
                </a:solidFill>
                <a:latin typeface="Trebuchet MS"/>
              </a:rPr>
              <a:t>Null</a:t>
            </a:r>
            <a:r>
              <a:rPr lang="fr-FR" sz="1800" b="1" dirty="0">
                <a:solidFill>
                  <a:schemeClr val="dk1"/>
                </a:solidFill>
                <a:latin typeface="Trebuchet MS"/>
              </a:rPr>
              <a:t> </a:t>
            </a:r>
            <a:r>
              <a:rPr lang="fr-FR" sz="1800" b="1" dirty="0" err="1">
                <a:solidFill>
                  <a:schemeClr val="dk1"/>
                </a:solidFill>
                <a:latin typeface="Trebuchet MS"/>
              </a:rPr>
              <a:t>hypotheses</a:t>
            </a:r>
            <a:r>
              <a:rPr lang="fr-FR" sz="1800" b="1" dirty="0">
                <a:solidFill>
                  <a:schemeClr val="dk1"/>
                </a:solidFill>
                <a:latin typeface="Trebuchet MS"/>
              </a:rPr>
              <a:t>:</a:t>
            </a:r>
          </a:p>
          <a:p>
            <a:pPr marL="467360" lvl="1">
              <a:spcBef>
                <a:spcPts val="1000"/>
              </a:spcBef>
              <a:buClr>
                <a:schemeClr val="accent2"/>
              </a:buClr>
              <a:buSzPts val="1440"/>
            </a:pPr>
            <a:r>
              <a:rPr lang="fr-FR" sz="1800" dirty="0">
                <a:solidFill>
                  <a:schemeClr val="dk1"/>
                </a:solidFill>
                <a:latin typeface="Trebuchet MS"/>
              </a:rPr>
              <a:t>There </a:t>
            </a:r>
            <a:r>
              <a:rPr lang="fr-FR" sz="1800" dirty="0" err="1">
                <a:solidFill>
                  <a:schemeClr val="dk1"/>
                </a:solidFill>
                <a:latin typeface="Trebuchet MS"/>
              </a:rPr>
              <a:t>is</a:t>
            </a:r>
            <a:r>
              <a:rPr lang="fr-FR" sz="1800" dirty="0">
                <a:solidFill>
                  <a:schemeClr val="dk1"/>
                </a:solidFill>
                <a:latin typeface="Trebuchet MS"/>
              </a:rPr>
              <a:t> no </a:t>
            </a:r>
            <a:r>
              <a:rPr lang="fr-FR" sz="1800" dirty="0" err="1">
                <a:solidFill>
                  <a:schemeClr val="dk1"/>
                </a:solidFill>
                <a:latin typeface="Trebuchet MS"/>
              </a:rPr>
              <a:t>correlation</a:t>
            </a:r>
            <a:r>
              <a:rPr lang="fr-FR" sz="1800" dirty="0">
                <a:solidFill>
                  <a:schemeClr val="dk1"/>
                </a:solidFill>
                <a:latin typeface="Trebuchet MS"/>
              </a:rPr>
              <a:t> </a:t>
            </a:r>
            <a:r>
              <a:rPr lang="fr-FR" sz="1800" dirty="0" err="1">
                <a:solidFill>
                  <a:schemeClr val="dk1"/>
                </a:solidFill>
                <a:latin typeface="Trebuchet MS"/>
              </a:rPr>
              <a:t>between</a:t>
            </a:r>
            <a:r>
              <a:rPr lang="fr-FR" sz="1800" dirty="0">
                <a:solidFill>
                  <a:schemeClr val="dk1"/>
                </a:solidFill>
                <a:latin typeface="Trebuchet MS"/>
              </a:rPr>
              <a:t> the variable </a:t>
            </a:r>
            <a:r>
              <a:rPr lang="fr-FR" sz="1800" dirty="0" err="1">
                <a:solidFill>
                  <a:schemeClr val="dk1"/>
                </a:solidFill>
                <a:latin typeface="Trebuchet MS"/>
              </a:rPr>
              <a:t>categories</a:t>
            </a:r>
            <a:r>
              <a:rPr lang="fr-FR" sz="1800" dirty="0">
                <a:solidFill>
                  <a:schemeClr val="dk1"/>
                </a:solidFill>
                <a:latin typeface="Trebuchet MS"/>
              </a:rPr>
              <a:t> </a:t>
            </a:r>
            <a:r>
              <a:rPr lang="fr-FR" sz="1800" dirty="0" err="1">
                <a:solidFill>
                  <a:schemeClr val="dk1"/>
                </a:solidFill>
                <a:latin typeface="Trebuchet MS"/>
              </a:rPr>
              <a:t>regardless</a:t>
            </a:r>
            <a:r>
              <a:rPr lang="fr-FR" sz="1800" dirty="0">
                <a:solidFill>
                  <a:schemeClr val="dk1"/>
                </a:solidFill>
                <a:latin typeface="Trebuchet MS"/>
              </a:rPr>
              <a:t> of story type</a:t>
            </a:r>
          </a:p>
        </p:txBody>
      </p:sp>
      <p:pic>
        <p:nvPicPr>
          <p:cNvPr id="4" name="Picture 3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C60FEF31-FC79-1560-3CF6-FB6D47D6B4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8403" y="1480268"/>
            <a:ext cx="5024724" cy="350804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8B33711-F99A-9082-4CF7-EF3C42C894C7}"/>
              </a:ext>
            </a:extLst>
          </p:cNvPr>
          <p:cNvSpPr txBox="1"/>
          <p:nvPr/>
        </p:nvSpPr>
        <p:spPr>
          <a:xfrm>
            <a:off x="605938" y="5751735"/>
            <a:ext cx="9979877" cy="7745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>
              <a:spcBef>
                <a:spcPts val="1000"/>
              </a:spcBef>
              <a:buClr>
                <a:schemeClr val="accent2"/>
              </a:buClr>
              <a:buSzPts val="1440"/>
              <a:buNone/>
            </a:pPr>
            <a:r>
              <a:rPr lang="fr-FR" sz="1800" b="1" dirty="0">
                <a:solidFill>
                  <a:schemeClr val="dk1"/>
                </a:solidFill>
                <a:latin typeface="Trebuchet MS"/>
              </a:rPr>
              <a:t>"Scientific</a:t>
            </a:r>
            <a:r>
              <a:rPr lang="fr-FR" sz="1800" dirty="0">
                <a:solidFill>
                  <a:srgbClr val="212121"/>
                </a:solidFill>
              </a:rPr>
              <a:t>"</a:t>
            </a:r>
            <a:r>
              <a:rPr lang="fr-FR" sz="1800" b="1" dirty="0">
                <a:solidFill>
                  <a:schemeClr val="dk1"/>
                </a:solidFill>
                <a:latin typeface="Trebuchet MS"/>
              </a:rPr>
              <a:t> </a:t>
            </a:r>
            <a:r>
              <a:rPr lang="fr-FR" sz="1800" b="1" dirty="0" err="1">
                <a:solidFill>
                  <a:schemeClr val="dk1"/>
                </a:solidFill>
                <a:latin typeface="Trebuchet MS"/>
              </a:rPr>
              <a:t>hypothesis</a:t>
            </a:r>
            <a:r>
              <a:rPr lang="fr-FR" sz="1800" b="1" dirty="0">
                <a:solidFill>
                  <a:schemeClr val="dk1"/>
                </a:solidFill>
                <a:latin typeface="Trebuchet MS"/>
              </a:rPr>
              <a:t>:</a:t>
            </a:r>
          </a:p>
          <a:p>
            <a:pPr marL="467360" lvl="1">
              <a:spcBef>
                <a:spcPts val="1000"/>
              </a:spcBef>
              <a:buClr>
                <a:schemeClr val="accent2"/>
              </a:buClr>
              <a:buSzPts val="1440"/>
            </a:pPr>
            <a:r>
              <a:rPr lang="fr-FR" sz="1800" dirty="0">
                <a:solidFill>
                  <a:schemeClr val="dk1"/>
                </a:solidFill>
                <a:latin typeface="Trebuchet MS"/>
              </a:rPr>
              <a:t>The </a:t>
            </a:r>
            <a:r>
              <a:rPr lang="fr-FR" sz="1800" dirty="0" err="1">
                <a:solidFill>
                  <a:schemeClr val="dk1"/>
                </a:solidFill>
                <a:latin typeface="Trebuchet MS"/>
              </a:rPr>
              <a:t>overall</a:t>
            </a:r>
            <a:r>
              <a:rPr lang="fr-FR" sz="1800" dirty="0">
                <a:solidFill>
                  <a:schemeClr val="dk1"/>
                </a:solidFill>
                <a:latin typeface="Trebuchet MS"/>
              </a:rPr>
              <a:t> </a:t>
            </a:r>
            <a:r>
              <a:rPr lang="fr-FR" sz="1800" dirty="0" err="1">
                <a:solidFill>
                  <a:schemeClr val="dk1"/>
                </a:solidFill>
                <a:latin typeface="Trebuchet MS"/>
              </a:rPr>
              <a:t>correlation</a:t>
            </a:r>
            <a:r>
              <a:rPr lang="fr-FR" sz="1800" dirty="0">
                <a:solidFill>
                  <a:schemeClr val="dk1"/>
                </a:solidFill>
                <a:latin typeface="Trebuchet MS"/>
              </a:rPr>
              <a:t> </a:t>
            </a:r>
            <a:r>
              <a:rPr lang="fr-FR" sz="1800" dirty="0" err="1">
                <a:solidFill>
                  <a:schemeClr val="dk1"/>
                </a:solidFill>
                <a:latin typeface="Trebuchet MS"/>
              </a:rPr>
              <a:t>observed</a:t>
            </a:r>
            <a:r>
              <a:rPr lang="fr-FR" sz="1800" dirty="0">
                <a:solidFill>
                  <a:schemeClr val="dk1"/>
                </a:solidFill>
                <a:latin typeface="Trebuchet MS"/>
              </a:rPr>
              <a:t> </a:t>
            </a:r>
            <a:r>
              <a:rPr lang="fr-FR" sz="1800" dirty="0" err="1">
                <a:solidFill>
                  <a:schemeClr val="dk1"/>
                </a:solidFill>
                <a:latin typeface="Trebuchet MS"/>
              </a:rPr>
              <a:t>depends</a:t>
            </a:r>
            <a:r>
              <a:rPr lang="fr-FR" sz="1800" dirty="0">
                <a:solidFill>
                  <a:schemeClr val="dk1"/>
                </a:solidFill>
                <a:latin typeface="Trebuchet MS"/>
              </a:rPr>
              <a:t> on the story type</a:t>
            </a:r>
          </a:p>
        </p:txBody>
      </p:sp>
    </p:spTree>
    <p:extLst>
      <p:ext uri="{BB962C8B-B14F-4D97-AF65-F5344CB8AC3E}">
        <p14:creationId xmlns:p14="http://schemas.microsoft.com/office/powerpoint/2010/main" val="5691808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0"/>
          <p:cNvSpPr txBox="1">
            <a:spLocks noGrp="1"/>
          </p:cNvSpPr>
          <p:nvPr>
            <p:ph type="title"/>
          </p:nvPr>
        </p:nvSpPr>
        <p:spPr>
          <a:xfrm>
            <a:off x="677325" y="609600"/>
            <a:ext cx="10465408" cy="13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Trebuchet MS"/>
              <a:buNone/>
            </a:pPr>
            <a:r>
              <a:rPr lang="fr-FR" dirty="0">
                <a:solidFill>
                  <a:schemeClr val="accent2"/>
                </a:solidFill>
              </a:rPr>
              <a:t>2.2 By Story Type: Chi-square test </a:t>
            </a:r>
            <a:r>
              <a:rPr lang="fr-FR" dirty="0" err="1">
                <a:solidFill>
                  <a:schemeClr val="accent2"/>
                </a:solidFill>
              </a:rPr>
              <a:t>results</a:t>
            </a:r>
            <a:endParaRPr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FB43B6-210B-72E4-131D-D94F658F5609}"/>
              </a:ext>
            </a:extLst>
          </p:cNvPr>
          <p:cNvSpPr txBox="1"/>
          <p:nvPr/>
        </p:nvSpPr>
        <p:spPr>
          <a:xfrm>
            <a:off x="6865071" y="2230124"/>
            <a:ext cx="4568645" cy="30162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b="0" i="0" dirty="0">
                <a:solidFill>
                  <a:schemeClr val="tx1"/>
                </a:solidFill>
                <a:effectLst/>
                <a:latin typeface="Menlo" panose="020B0609030804020204" pitchFamily="49" charset="0"/>
              </a:rPr>
              <a:t>Contingency table for Original stories: </a:t>
            </a:r>
          </a:p>
          <a:p>
            <a:r>
              <a:rPr lang="en-GB" sz="1000" b="0" i="0" dirty="0">
                <a:solidFill>
                  <a:schemeClr val="tx1"/>
                </a:solidFill>
                <a:effectLst/>
                <a:latin typeface="Menlo" panose="020B0609030804020204" pitchFamily="49" charset="0"/>
              </a:rPr>
              <a:t>Pro (cat) At home Full-time Part-time </a:t>
            </a:r>
          </a:p>
          <a:p>
            <a:r>
              <a:rPr lang="en-GB" sz="1000" b="0" i="0" dirty="0" err="1">
                <a:solidFill>
                  <a:schemeClr val="tx1"/>
                </a:solidFill>
                <a:effectLst/>
                <a:latin typeface="Menlo" panose="020B0609030804020204" pitchFamily="49" charset="0"/>
              </a:rPr>
              <a:t>Psy</a:t>
            </a:r>
            <a:r>
              <a:rPr lang="en-GB" sz="1000" b="0" i="0" dirty="0">
                <a:solidFill>
                  <a:schemeClr val="tx1"/>
                </a:solidFill>
                <a:effectLst/>
                <a:latin typeface="Menlo" panose="020B0609030804020204" pitchFamily="49" charset="0"/>
              </a:rPr>
              <a:t> (cat) </a:t>
            </a:r>
          </a:p>
          <a:p>
            <a:r>
              <a:rPr lang="en-GB" sz="1000" b="0" i="0" dirty="0">
                <a:solidFill>
                  <a:schemeClr val="tx1"/>
                </a:solidFill>
                <a:effectLst/>
                <a:latin typeface="Menlo" panose="020B0609030804020204" pitchFamily="49" charset="0"/>
              </a:rPr>
              <a:t>Comforting 188 31 48 </a:t>
            </a:r>
          </a:p>
          <a:p>
            <a:r>
              <a:rPr lang="en-GB" sz="1000" b="0" i="0" dirty="0">
                <a:solidFill>
                  <a:schemeClr val="tx1"/>
                </a:solidFill>
                <a:effectLst/>
                <a:latin typeface="Menlo" panose="020B0609030804020204" pitchFamily="49" charset="0"/>
              </a:rPr>
              <a:t>Neutral 32 5 4 </a:t>
            </a:r>
          </a:p>
          <a:p>
            <a:r>
              <a:rPr lang="en-GB" sz="1000" b="0" i="0" dirty="0">
                <a:solidFill>
                  <a:schemeClr val="tx1"/>
                </a:solidFill>
                <a:effectLst/>
                <a:latin typeface="Menlo" panose="020B0609030804020204" pitchFamily="49" charset="0"/>
              </a:rPr>
              <a:t>Threatening 20 13 1 </a:t>
            </a:r>
          </a:p>
          <a:p>
            <a:r>
              <a:rPr lang="en-GB" sz="1000" b="0" i="0" dirty="0">
                <a:solidFill>
                  <a:schemeClr val="tx1"/>
                </a:solidFill>
                <a:effectLst/>
                <a:latin typeface="Menlo" panose="020B0609030804020204" pitchFamily="49" charset="0"/>
              </a:rPr>
              <a:t>Chi-squared statistic for Original stories: 21.449301881696233 </a:t>
            </a:r>
          </a:p>
          <a:p>
            <a:r>
              <a:rPr lang="en-GB" sz="1000" b="0" i="0" dirty="0">
                <a:solidFill>
                  <a:schemeClr val="tx1"/>
                </a:solidFill>
                <a:effectLst/>
                <a:latin typeface="Menlo" panose="020B0609030804020204" pitchFamily="49" charset="0"/>
              </a:rPr>
              <a:t>P-value for Original stories: 0.0002578951638051745 </a:t>
            </a:r>
          </a:p>
          <a:p>
            <a:endParaRPr lang="en-GB" sz="1000" dirty="0">
              <a:solidFill>
                <a:schemeClr val="tx1"/>
              </a:solidFill>
              <a:latin typeface="Menlo" panose="020B0609030804020204" pitchFamily="49" charset="0"/>
            </a:endParaRPr>
          </a:p>
          <a:p>
            <a:r>
              <a:rPr lang="en-GB" sz="1000" b="0" i="0" dirty="0">
                <a:solidFill>
                  <a:schemeClr val="tx1"/>
                </a:solidFill>
                <a:effectLst/>
                <a:latin typeface="Menlo" panose="020B0609030804020204" pitchFamily="49" charset="0"/>
              </a:rPr>
              <a:t>Contingency table for Existing stories: </a:t>
            </a:r>
          </a:p>
          <a:p>
            <a:r>
              <a:rPr lang="en-GB" sz="1000" b="0" i="0" dirty="0">
                <a:solidFill>
                  <a:schemeClr val="tx1"/>
                </a:solidFill>
                <a:effectLst/>
                <a:latin typeface="Menlo" panose="020B0609030804020204" pitchFamily="49" charset="0"/>
              </a:rPr>
              <a:t>Pro (cat) At home Full-time Part-time </a:t>
            </a:r>
          </a:p>
          <a:p>
            <a:r>
              <a:rPr lang="en-GB" sz="1000" b="0" i="0" dirty="0" err="1">
                <a:solidFill>
                  <a:schemeClr val="tx1"/>
                </a:solidFill>
                <a:effectLst/>
                <a:latin typeface="Menlo" panose="020B0609030804020204" pitchFamily="49" charset="0"/>
              </a:rPr>
              <a:t>Psy</a:t>
            </a:r>
            <a:r>
              <a:rPr lang="en-GB" sz="1000" b="0" i="0" dirty="0">
                <a:solidFill>
                  <a:schemeClr val="tx1"/>
                </a:solidFill>
                <a:effectLst/>
                <a:latin typeface="Menlo" panose="020B0609030804020204" pitchFamily="49" charset="0"/>
              </a:rPr>
              <a:t> (cat) </a:t>
            </a:r>
          </a:p>
          <a:p>
            <a:r>
              <a:rPr lang="en-GB" sz="1000" b="0" i="0" dirty="0">
                <a:solidFill>
                  <a:schemeClr val="tx1"/>
                </a:solidFill>
                <a:effectLst/>
                <a:latin typeface="Menlo" panose="020B0609030804020204" pitchFamily="49" charset="0"/>
              </a:rPr>
              <a:t>Comforting 142 28 36 </a:t>
            </a:r>
          </a:p>
          <a:p>
            <a:r>
              <a:rPr lang="en-GB" sz="1000" b="0" i="0" dirty="0">
                <a:solidFill>
                  <a:schemeClr val="tx1"/>
                </a:solidFill>
                <a:effectLst/>
                <a:latin typeface="Menlo" panose="020B0609030804020204" pitchFamily="49" charset="0"/>
              </a:rPr>
              <a:t>Neutral 26 10 3 </a:t>
            </a:r>
          </a:p>
          <a:p>
            <a:r>
              <a:rPr lang="en-GB" sz="1000" b="0" i="0" dirty="0">
                <a:solidFill>
                  <a:schemeClr val="tx1"/>
                </a:solidFill>
                <a:effectLst/>
                <a:latin typeface="Menlo" panose="020B0609030804020204" pitchFamily="49" charset="0"/>
              </a:rPr>
              <a:t>Threatening 18 9 10 </a:t>
            </a:r>
          </a:p>
          <a:p>
            <a:r>
              <a:rPr lang="en-GB" sz="1000" b="0" i="0" dirty="0">
                <a:solidFill>
                  <a:schemeClr val="tx1"/>
                </a:solidFill>
                <a:effectLst/>
                <a:latin typeface="Menlo" panose="020B0609030804020204" pitchFamily="49" charset="0"/>
              </a:rPr>
              <a:t>Chi-squared statistic for Existing stories: 10.403939653816616 </a:t>
            </a:r>
          </a:p>
          <a:p>
            <a:r>
              <a:rPr lang="en-GB" sz="1000" b="0" i="0" dirty="0">
                <a:solidFill>
                  <a:schemeClr val="tx1"/>
                </a:solidFill>
                <a:effectLst/>
                <a:latin typeface="Menlo" panose="020B0609030804020204" pitchFamily="49" charset="0"/>
              </a:rPr>
              <a:t>P-value for Existing stories: 0.03414623761713468</a:t>
            </a:r>
            <a:endParaRPr lang="en-GB" sz="1000" dirty="0">
              <a:solidFill>
                <a:schemeClr val="tx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7A16B98-9EEE-1DDC-11F6-1ABD77F27BA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9224" y="1471465"/>
            <a:ext cx="6465849" cy="4970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1543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9"/>
          <p:cNvSpPr txBox="1">
            <a:spLocks noGrp="1"/>
          </p:cNvSpPr>
          <p:nvPr>
            <p:ph type="title"/>
          </p:nvPr>
        </p:nvSpPr>
        <p:spPr>
          <a:xfrm>
            <a:off x="677323" y="609600"/>
            <a:ext cx="10902379" cy="701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Trebuchet MS"/>
              <a:buNone/>
            </a:pPr>
            <a:r>
              <a:rPr lang="fr-FR" dirty="0">
                <a:solidFill>
                  <a:schemeClr val="accent2"/>
                </a:solidFill>
              </a:rPr>
              <a:t>2.2 By Story Type: </a:t>
            </a:r>
            <a:r>
              <a:rPr lang="fr-FR" dirty="0" err="1">
                <a:solidFill>
                  <a:schemeClr val="accent2"/>
                </a:solidFill>
              </a:rPr>
              <a:t>Observed</a:t>
            </a:r>
            <a:r>
              <a:rPr lang="fr-FR" dirty="0">
                <a:solidFill>
                  <a:schemeClr val="accent2"/>
                </a:solidFill>
              </a:rPr>
              <a:t> vs. Chi-</a:t>
            </a:r>
            <a:r>
              <a:rPr lang="fr-FR" dirty="0" err="1">
                <a:solidFill>
                  <a:schemeClr val="accent2"/>
                </a:solidFill>
              </a:rPr>
              <a:t>sq</a:t>
            </a:r>
            <a:r>
              <a:rPr lang="fr-FR" dirty="0">
                <a:solidFill>
                  <a:schemeClr val="accent2"/>
                </a:solidFill>
              </a:rPr>
              <a:t> </a:t>
            </a:r>
            <a:r>
              <a:rPr lang="fr-FR" dirty="0" err="1">
                <a:solidFill>
                  <a:schemeClr val="accent2"/>
                </a:solidFill>
              </a:rPr>
              <a:t>expected</a:t>
            </a:r>
            <a:r>
              <a:rPr lang="fr-FR" dirty="0">
                <a:solidFill>
                  <a:schemeClr val="accent2"/>
                </a:solidFill>
              </a:rPr>
              <a:t> values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00C89B-087F-1CA0-3B54-1ACE705559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337" y="1729293"/>
            <a:ext cx="5066878" cy="451910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790C126-233A-B0B2-935A-EF15F18486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729293"/>
            <a:ext cx="5066878" cy="4519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0748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14"/>
          <p:cNvSpPr txBox="1">
            <a:spLocks noGrp="1"/>
          </p:cNvSpPr>
          <p:nvPr>
            <p:ph type="title"/>
          </p:nvPr>
        </p:nvSpPr>
        <p:spPr>
          <a:xfrm>
            <a:off x="677325" y="609600"/>
            <a:ext cx="8596800" cy="7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Trebuchet MS"/>
              <a:buNone/>
            </a:pPr>
            <a:r>
              <a:rPr lang="fr-FR" dirty="0">
                <a:solidFill>
                  <a:schemeClr val="accent2"/>
                </a:solidFill>
              </a:rPr>
              <a:t>Conclusions</a:t>
            </a:r>
            <a:endParaRPr dirty="0"/>
          </a:p>
        </p:txBody>
      </p:sp>
      <p:sp>
        <p:nvSpPr>
          <p:cNvPr id="254" name="Google Shape;254;p14"/>
          <p:cNvSpPr txBox="1">
            <a:spLocks noGrp="1"/>
          </p:cNvSpPr>
          <p:nvPr>
            <p:ph type="body" idx="1"/>
          </p:nvPr>
        </p:nvSpPr>
        <p:spPr>
          <a:xfrm>
            <a:off x="677324" y="1481922"/>
            <a:ext cx="9685875" cy="32436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900"/>
              </a:spcAft>
              <a:buSzPts val="1440"/>
              <a:buChar char="►"/>
            </a:pPr>
            <a:r>
              <a:rPr lang="fr-FR" dirty="0"/>
              <a:t>Most </a:t>
            </a:r>
            <a:r>
              <a:rPr lang="fr-FR" dirty="0" err="1"/>
              <a:t>portrayed</a:t>
            </a:r>
            <a:r>
              <a:rPr lang="fr-FR" dirty="0"/>
              <a:t> </a:t>
            </a:r>
            <a:r>
              <a:rPr lang="fr-FR" dirty="0" err="1"/>
              <a:t>mother</a:t>
            </a:r>
            <a:r>
              <a:rPr lang="fr-FR" dirty="0"/>
              <a:t> figures are </a:t>
            </a:r>
            <a:r>
              <a:rPr lang="fr-FR" i="1" dirty="0" err="1"/>
              <a:t>comforting</a:t>
            </a:r>
            <a:r>
              <a:rPr lang="fr-FR" dirty="0"/>
              <a:t>, and </a:t>
            </a:r>
            <a:r>
              <a:rPr lang="fr-FR" dirty="0" err="1"/>
              <a:t>most</a:t>
            </a:r>
            <a:r>
              <a:rPr lang="fr-FR" dirty="0"/>
              <a:t> of </a:t>
            </a:r>
            <a:r>
              <a:rPr lang="fr-FR" dirty="0" err="1"/>
              <a:t>those</a:t>
            </a:r>
            <a:r>
              <a:rPr lang="fr-FR" dirty="0"/>
              <a:t> figures are </a:t>
            </a:r>
            <a:r>
              <a:rPr lang="fr-FR" i="1" dirty="0" err="1"/>
              <a:t>stay</a:t>
            </a:r>
            <a:r>
              <a:rPr lang="fr-FR" i="1" dirty="0"/>
              <a:t>-at-home</a:t>
            </a:r>
            <a:r>
              <a:rPr lang="fr-FR" dirty="0"/>
              <a:t> </a:t>
            </a:r>
            <a:r>
              <a:rPr lang="fr-FR" dirty="0" err="1"/>
              <a:t>mother</a:t>
            </a:r>
            <a:r>
              <a:rPr lang="fr-FR" dirty="0"/>
              <a:t> figures → </a:t>
            </a:r>
            <a:r>
              <a:rPr lang="fr-FR" b="1" dirty="0"/>
              <a:t>Over the </a:t>
            </a:r>
            <a:r>
              <a:rPr lang="fr-FR" b="1" dirty="0" err="1"/>
              <a:t>entire</a:t>
            </a:r>
            <a:r>
              <a:rPr lang="fr-FR" b="1" dirty="0"/>
              <a:t> </a:t>
            </a:r>
            <a:r>
              <a:rPr lang="fr-FR" b="1" dirty="0" err="1"/>
              <a:t>dataset</a:t>
            </a:r>
            <a:r>
              <a:rPr lang="fr-FR" b="1" dirty="0"/>
              <a:t>, </a:t>
            </a:r>
            <a:r>
              <a:rPr lang="fr-FR" b="1" dirty="0" err="1"/>
              <a:t>there</a:t>
            </a:r>
            <a:r>
              <a:rPr lang="fr-FR" b="1" dirty="0"/>
              <a:t> IS a </a:t>
            </a:r>
            <a:r>
              <a:rPr lang="fr-FR" b="1" dirty="0" err="1"/>
              <a:t>correlation</a:t>
            </a:r>
            <a:r>
              <a:rPr lang="fr-FR" b="1" dirty="0"/>
              <a:t> </a:t>
            </a:r>
            <a:r>
              <a:rPr lang="fr-FR" b="1" dirty="0" err="1"/>
              <a:t>between</a:t>
            </a:r>
            <a:r>
              <a:rPr lang="fr-FR" b="1" dirty="0"/>
              <a:t> the variables</a:t>
            </a:r>
          </a:p>
          <a:p>
            <a:pPr marL="342900" indent="-342900">
              <a:spcBef>
                <a:spcPts val="0"/>
              </a:spcBef>
              <a:spcAft>
                <a:spcPts val="900"/>
              </a:spcAft>
            </a:pPr>
            <a:r>
              <a:rPr lang="fr-FR" dirty="0"/>
              <a:t>A </a:t>
            </a:r>
            <a:r>
              <a:rPr lang="fr-FR" dirty="0" err="1"/>
              <a:t>correlation</a:t>
            </a:r>
            <a:r>
              <a:rPr lang="fr-FR" dirty="0"/>
              <a:t> </a:t>
            </a:r>
            <a:r>
              <a:rPr lang="fr-FR" dirty="0" err="1"/>
              <a:t>between</a:t>
            </a:r>
            <a:r>
              <a:rPr lang="fr-FR" dirty="0"/>
              <a:t> </a:t>
            </a:r>
            <a:r>
              <a:rPr lang="fr-FR" i="1" dirty="0"/>
              <a:t>full-time </a:t>
            </a:r>
            <a:r>
              <a:rPr lang="fr-FR" i="1" dirty="0" err="1"/>
              <a:t>working</a:t>
            </a:r>
            <a:r>
              <a:rPr lang="fr-FR" i="1" dirty="0"/>
              <a:t> </a:t>
            </a:r>
            <a:r>
              <a:rPr lang="fr-FR" dirty="0" err="1"/>
              <a:t>mother</a:t>
            </a:r>
            <a:r>
              <a:rPr lang="fr-FR" dirty="0"/>
              <a:t> figures and </a:t>
            </a:r>
            <a:r>
              <a:rPr lang="fr-FR" i="1" dirty="0" err="1"/>
              <a:t>threatening</a:t>
            </a:r>
            <a:r>
              <a:rPr lang="fr-FR" dirty="0"/>
              <a:t> </a:t>
            </a:r>
            <a:r>
              <a:rPr lang="fr-FR" dirty="0" err="1"/>
              <a:t>portrayals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not visible in the </a:t>
            </a:r>
            <a:r>
              <a:rPr lang="fr-FR" dirty="0" err="1"/>
              <a:t>dataset</a:t>
            </a:r>
            <a:endParaRPr dirty="0"/>
          </a:p>
          <a:p>
            <a:pPr marL="342900" lvl="0" indent="-342900" algn="l" rtl="0">
              <a:spcBef>
                <a:spcPts val="0"/>
              </a:spcBef>
              <a:spcAft>
                <a:spcPts val="900"/>
              </a:spcAft>
              <a:buSzPts val="1440"/>
              <a:buChar char="►"/>
            </a:pPr>
            <a:r>
              <a:rPr lang="fr-FR" dirty="0" err="1"/>
              <a:t>When</a:t>
            </a:r>
            <a:r>
              <a:rPr lang="fr-FR" dirty="0"/>
              <a:t> split by </a:t>
            </a:r>
            <a:r>
              <a:rPr lang="fr-FR" dirty="0" err="1"/>
              <a:t>decade</a:t>
            </a:r>
            <a:r>
              <a:rPr lang="fr-FR" dirty="0"/>
              <a:t>, </a:t>
            </a:r>
            <a:r>
              <a:rPr lang="fr-FR" dirty="0" err="1"/>
              <a:t>only</a:t>
            </a:r>
            <a:r>
              <a:rPr lang="fr-FR" dirty="0"/>
              <a:t> the </a:t>
            </a:r>
            <a:r>
              <a:rPr lang="fr-FR" dirty="0" err="1"/>
              <a:t>most</a:t>
            </a:r>
            <a:r>
              <a:rPr lang="fr-FR" dirty="0"/>
              <a:t> </a:t>
            </a:r>
            <a:r>
              <a:rPr lang="fr-FR" dirty="0" err="1"/>
              <a:t>recent</a:t>
            </a:r>
            <a:r>
              <a:rPr lang="fr-FR" dirty="0"/>
              <a:t> </a:t>
            </a:r>
            <a:r>
              <a:rPr lang="fr-FR" dirty="0" err="1"/>
              <a:t>movies</a:t>
            </a:r>
            <a:r>
              <a:rPr lang="fr-FR" dirty="0"/>
              <a:t> display a </a:t>
            </a:r>
            <a:r>
              <a:rPr lang="fr-FR" dirty="0" err="1"/>
              <a:t>correlation</a:t>
            </a:r>
            <a:r>
              <a:rPr lang="fr-FR" dirty="0"/>
              <a:t> </a:t>
            </a:r>
            <a:r>
              <a:rPr lang="fr-FR" dirty="0" err="1"/>
              <a:t>between</a:t>
            </a:r>
            <a:r>
              <a:rPr lang="fr-FR" dirty="0"/>
              <a:t> the variables. </a:t>
            </a:r>
            <a:r>
              <a:rPr lang="fr-FR" dirty="0" err="1"/>
              <a:t>However</a:t>
            </a:r>
            <a:r>
              <a:rPr lang="fr-FR" dirty="0"/>
              <a:t>, </a:t>
            </a:r>
            <a:r>
              <a:rPr lang="fr-FR" dirty="0" err="1"/>
              <a:t>there</a:t>
            </a:r>
            <a:r>
              <a:rPr lang="fr-FR" dirty="0"/>
              <a:t> are </a:t>
            </a:r>
            <a:r>
              <a:rPr lang="fr-FR" dirty="0" err="1"/>
              <a:t>much</a:t>
            </a:r>
            <a:r>
              <a:rPr lang="fr-FR" dirty="0"/>
              <a:t> </a:t>
            </a:r>
            <a:r>
              <a:rPr lang="fr-FR" dirty="0" err="1"/>
              <a:t>fewer</a:t>
            </a:r>
            <a:r>
              <a:rPr lang="fr-FR" dirty="0"/>
              <a:t> </a:t>
            </a:r>
            <a:r>
              <a:rPr lang="fr-FR" dirty="0" err="1"/>
              <a:t>movies</a:t>
            </a:r>
            <a:r>
              <a:rPr lang="fr-FR" dirty="0"/>
              <a:t> made </a:t>
            </a:r>
            <a:r>
              <a:rPr lang="fr-FR" dirty="0" err="1"/>
              <a:t>before</a:t>
            </a:r>
            <a:r>
              <a:rPr lang="fr-FR" dirty="0"/>
              <a:t> 1990</a:t>
            </a:r>
          </a:p>
          <a:p>
            <a:pPr marL="342900" lvl="0" indent="-342900" algn="l" rtl="0">
              <a:spcBef>
                <a:spcPts val="0"/>
              </a:spcBef>
              <a:spcAft>
                <a:spcPts val="900"/>
              </a:spcAft>
              <a:buSzPts val="1440"/>
              <a:buChar char="►"/>
            </a:pPr>
            <a:r>
              <a:rPr lang="fr-FR" dirty="0" err="1"/>
              <a:t>When</a:t>
            </a:r>
            <a:r>
              <a:rPr lang="fr-FR" dirty="0"/>
              <a:t> split by story type, the </a:t>
            </a:r>
            <a:r>
              <a:rPr lang="fr-FR" dirty="0" err="1"/>
              <a:t>overall</a:t>
            </a:r>
            <a:r>
              <a:rPr lang="fr-FR" dirty="0"/>
              <a:t> </a:t>
            </a:r>
            <a:r>
              <a:rPr lang="fr-FR" dirty="0" err="1"/>
              <a:t>correlation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maintained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the </a:t>
            </a:r>
            <a:r>
              <a:rPr lang="fr-FR" dirty="0" err="1"/>
              <a:t>same</a:t>
            </a:r>
            <a:r>
              <a:rPr lang="fr-FR" dirty="0"/>
              <a:t> </a:t>
            </a:r>
            <a:r>
              <a:rPr lang="fr-FR" dirty="0" err="1"/>
              <a:t>significance</a:t>
            </a:r>
            <a:r>
              <a:rPr lang="fr-FR" dirty="0"/>
              <a:t> for original stories, but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much</a:t>
            </a:r>
            <a:r>
              <a:rPr lang="fr-FR" dirty="0"/>
              <a:t> </a:t>
            </a:r>
            <a:r>
              <a:rPr lang="fr-FR" dirty="0" err="1"/>
              <a:t>less</a:t>
            </a:r>
            <a:r>
              <a:rPr lang="fr-FR" dirty="0"/>
              <a:t> </a:t>
            </a:r>
            <a:r>
              <a:rPr lang="fr-FR" dirty="0" err="1"/>
              <a:t>significance</a:t>
            </a:r>
            <a:r>
              <a:rPr lang="fr-FR" dirty="0"/>
              <a:t> for </a:t>
            </a:r>
            <a:r>
              <a:rPr lang="fr-FR" dirty="0" err="1"/>
              <a:t>existing</a:t>
            </a:r>
            <a:r>
              <a:rPr lang="fr-FR" dirty="0"/>
              <a:t> stories </a:t>
            </a:r>
          </a:p>
        </p:txBody>
      </p:sp>
      <p:sp>
        <p:nvSpPr>
          <p:cNvPr id="255" name="Google Shape;255;p14"/>
          <p:cNvSpPr txBox="1">
            <a:spLocks noGrp="1"/>
          </p:cNvSpPr>
          <p:nvPr>
            <p:ph type="title"/>
          </p:nvPr>
        </p:nvSpPr>
        <p:spPr>
          <a:xfrm>
            <a:off x="677325" y="4843401"/>
            <a:ext cx="8596800" cy="50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Trebuchet MS"/>
              <a:buNone/>
            </a:pPr>
            <a:r>
              <a:rPr lang="fr-FR" sz="2600" dirty="0" err="1">
                <a:solidFill>
                  <a:schemeClr val="accent2"/>
                </a:solidFill>
              </a:rPr>
              <a:t>Potential</a:t>
            </a:r>
            <a:r>
              <a:rPr lang="fr-FR" sz="2600" dirty="0">
                <a:solidFill>
                  <a:schemeClr val="accent2"/>
                </a:solidFill>
              </a:rPr>
              <a:t> </a:t>
            </a:r>
            <a:r>
              <a:rPr lang="fr-FR" sz="2600" dirty="0" err="1">
                <a:solidFill>
                  <a:schemeClr val="accent2"/>
                </a:solidFill>
              </a:rPr>
              <a:t>further</a:t>
            </a:r>
            <a:r>
              <a:rPr lang="fr-FR" sz="2600" dirty="0">
                <a:solidFill>
                  <a:schemeClr val="accent2"/>
                </a:solidFill>
              </a:rPr>
              <a:t> </a:t>
            </a:r>
            <a:r>
              <a:rPr lang="fr-FR" sz="2600" dirty="0" err="1">
                <a:solidFill>
                  <a:schemeClr val="accent2"/>
                </a:solidFill>
              </a:rPr>
              <a:t>steps</a:t>
            </a:r>
            <a:endParaRPr sz="2600" dirty="0"/>
          </a:p>
        </p:txBody>
      </p:sp>
      <p:sp>
        <p:nvSpPr>
          <p:cNvPr id="256" name="Google Shape;256;p14"/>
          <p:cNvSpPr txBox="1">
            <a:spLocks noGrp="1"/>
          </p:cNvSpPr>
          <p:nvPr>
            <p:ph type="body" idx="1"/>
          </p:nvPr>
        </p:nvSpPr>
        <p:spPr>
          <a:xfrm>
            <a:off x="677325" y="5467375"/>
            <a:ext cx="8596800" cy="6802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fr-FR" sz="1600" dirty="0" err="1"/>
              <a:t>Isolate</a:t>
            </a:r>
            <a:r>
              <a:rPr lang="fr-FR" sz="1600" dirty="0"/>
              <a:t> the </a:t>
            </a:r>
            <a:r>
              <a:rPr lang="fr-FR" sz="1600" dirty="0" err="1"/>
              <a:t>threatening</a:t>
            </a:r>
            <a:r>
              <a:rPr lang="fr-FR" sz="1600" dirty="0"/>
              <a:t> data and </a:t>
            </a:r>
            <a:r>
              <a:rPr lang="fr-FR" sz="1600" dirty="0" err="1"/>
              <a:t>perform</a:t>
            </a:r>
            <a:r>
              <a:rPr lang="fr-FR" sz="1600" dirty="0"/>
              <a:t> </a:t>
            </a:r>
            <a:r>
              <a:rPr lang="fr-FR" sz="1600" dirty="0" err="1"/>
              <a:t>another</a:t>
            </a:r>
            <a:r>
              <a:rPr lang="fr-FR" sz="1600" dirty="0"/>
              <a:t> test to </a:t>
            </a:r>
            <a:r>
              <a:rPr lang="fr-FR" sz="1600" dirty="0" err="1"/>
              <a:t>quantify</a:t>
            </a:r>
            <a:r>
              <a:rPr lang="fr-FR" sz="1600" dirty="0"/>
              <a:t> the </a:t>
            </a:r>
            <a:r>
              <a:rPr lang="fr-FR" sz="1600" dirty="0" err="1"/>
              <a:t>correlation</a:t>
            </a:r>
            <a:r>
              <a:rPr lang="fr-FR" sz="1600" dirty="0"/>
              <a:t> </a:t>
            </a:r>
            <a:r>
              <a:rPr lang="fr-FR" sz="1600" dirty="0" err="1"/>
              <a:t>level</a:t>
            </a:r>
            <a:r>
              <a:rPr lang="fr-FR" sz="1600" dirty="0"/>
              <a:t> </a:t>
            </a:r>
            <a:r>
              <a:rPr lang="fr-FR" sz="1600" dirty="0" err="1"/>
              <a:t>between</a:t>
            </a:r>
            <a:r>
              <a:rPr lang="fr-FR" sz="1600" dirty="0"/>
              <a:t> the variables </a:t>
            </a:r>
            <a:endParaRPr sz="16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Trebuchet MS"/>
              <a:buNone/>
            </a:pPr>
            <a:r>
              <a:rPr lang="fr-FR">
                <a:solidFill>
                  <a:schemeClr val="accent2"/>
                </a:solidFill>
              </a:rPr>
              <a:t>Mother figures in animation</a:t>
            </a:r>
            <a:endParaRPr/>
          </a:p>
        </p:txBody>
      </p:sp>
      <p:sp>
        <p:nvSpPr>
          <p:cNvPr id="152" name="Google Shape;152;p2"/>
          <p:cNvSpPr txBox="1">
            <a:spLocks noGrp="1"/>
          </p:cNvSpPr>
          <p:nvPr>
            <p:ph type="body" idx="1"/>
          </p:nvPr>
        </p:nvSpPr>
        <p:spPr>
          <a:xfrm>
            <a:off x="677334" y="1930400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300"/>
              </a:spcAft>
              <a:buSzPts val="1440"/>
              <a:buChar char="►"/>
            </a:pPr>
            <a:r>
              <a:rPr lang="fr-FR" dirty="0" err="1"/>
              <a:t>Animated</a:t>
            </a:r>
            <a:r>
              <a:rPr lang="fr-FR" dirty="0"/>
              <a:t> </a:t>
            </a:r>
            <a:r>
              <a:rPr lang="fr-FR" dirty="0" err="1"/>
              <a:t>movies</a:t>
            </a:r>
            <a:r>
              <a:rPr lang="fr-FR" dirty="0"/>
              <a:t>, like modern </a:t>
            </a:r>
            <a:r>
              <a:rPr lang="fr-FR" dirty="0" err="1"/>
              <a:t>fairy</a:t>
            </a:r>
            <a:r>
              <a:rPr lang="fr-FR" dirty="0"/>
              <a:t> tales, can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seen</a:t>
            </a:r>
            <a:r>
              <a:rPr lang="fr-FR" dirty="0"/>
              <a:t> as </a:t>
            </a:r>
            <a:r>
              <a:rPr lang="fr-FR" dirty="0" err="1"/>
              <a:t>tools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portray</a:t>
            </a:r>
            <a:r>
              <a:rPr lang="fr-FR" dirty="0"/>
              <a:t> </a:t>
            </a:r>
            <a:r>
              <a:rPr lang="fr-FR" dirty="0" err="1"/>
              <a:t>our</a:t>
            </a:r>
            <a:r>
              <a:rPr lang="fr-FR" dirty="0"/>
              <a:t> vision of the world. </a:t>
            </a:r>
            <a:r>
              <a:rPr lang="fr-FR" dirty="0" err="1"/>
              <a:t>They</a:t>
            </a:r>
            <a:r>
              <a:rPr lang="fr-FR" dirty="0"/>
              <a:t> can </a:t>
            </a:r>
            <a:r>
              <a:rPr lang="fr-FR" dirty="0" err="1"/>
              <a:t>therefore</a:t>
            </a:r>
            <a:r>
              <a:rPr lang="fr-FR" dirty="0"/>
              <a:t> </a:t>
            </a:r>
            <a:r>
              <a:rPr lang="fr-FR" dirty="0" err="1"/>
              <a:t>also</a:t>
            </a:r>
            <a:r>
              <a:rPr lang="fr-FR" dirty="0"/>
              <a:t> transmit </a:t>
            </a:r>
            <a:r>
              <a:rPr lang="fr-FR" dirty="0" err="1"/>
              <a:t>ideologies</a:t>
            </a:r>
            <a:r>
              <a:rPr lang="fr-FR" dirty="0"/>
              <a:t>.</a:t>
            </a:r>
            <a:endParaRPr dirty="0"/>
          </a:p>
          <a:p>
            <a:pPr marL="342900" lvl="0" indent="-342900" algn="l" rtl="0">
              <a:spcBef>
                <a:spcPts val="1000"/>
              </a:spcBef>
              <a:spcAft>
                <a:spcPts val="300"/>
              </a:spcAft>
              <a:buSzPts val="1440"/>
              <a:buChar char="►"/>
            </a:pPr>
            <a:r>
              <a:rPr lang="fr-FR" dirty="0"/>
              <a:t>Mother figures in </a:t>
            </a:r>
            <a:r>
              <a:rPr lang="fr-FR" dirty="0" err="1"/>
              <a:t>these</a:t>
            </a:r>
            <a:r>
              <a:rPr lang="fr-FR" dirty="0"/>
              <a:t> </a:t>
            </a:r>
            <a:r>
              <a:rPr lang="fr-FR" dirty="0" err="1"/>
              <a:t>movies</a:t>
            </a:r>
            <a:r>
              <a:rPr lang="fr-FR" dirty="0"/>
              <a:t> are diverse, but do </a:t>
            </a:r>
            <a:r>
              <a:rPr lang="fr-FR" dirty="0" err="1"/>
              <a:t>their</a:t>
            </a:r>
            <a:r>
              <a:rPr lang="fr-FR" dirty="0"/>
              <a:t> </a:t>
            </a:r>
            <a:r>
              <a:rPr lang="fr-FR" dirty="0" err="1"/>
              <a:t>characteristics</a:t>
            </a:r>
            <a:r>
              <a:rPr lang="fr-FR" dirty="0"/>
              <a:t> follow the progression of society ?</a:t>
            </a:r>
            <a:endParaRPr dirty="0"/>
          </a:p>
          <a:p>
            <a:pPr marL="342900" lvl="0" indent="-342900" algn="l" rtl="0">
              <a:spcBef>
                <a:spcPts val="1000"/>
              </a:spcBef>
              <a:spcAft>
                <a:spcPts val="300"/>
              </a:spcAft>
              <a:buSzPts val="1440"/>
              <a:buChar char="►"/>
            </a:pPr>
            <a:r>
              <a:rPr lang="fr-FR" dirty="0"/>
              <a:t>Is a </a:t>
            </a:r>
            <a:r>
              <a:rPr lang="fr-FR" i="1" dirty="0" err="1"/>
              <a:t>comforting</a:t>
            </a:r>
            <a:r>
              <a:rPr lang="fr-FR" i="1" dirty="0"/>
              <a:t> </a:t>
            </a:r>
            <a:r>
              <a:rPr lang="fr-FR" dirty="0"/>
              <a:t>or</a:t>
            </a:r>
            <a:r>
              <a:rPr lang="fr-FR" i="1" dirty="0"/>
              <a:t> </a:t>
            </a:r>
            <a:r>
              <a:rPr lang="fr-FR" i="1" dirty="0" err="1"/>
              <a:t>reassuring</a:t>
            </a:r>
            <a:r>
              <a:rPr lang="fr-FR" dirty="0"/>
              <a:t> </a:t>
            </a:r>
            <a:r>
              <a:rPr lang="fr-FR" dirty="0" err="1"/>
              <a:t>mother</a:t>
            </a:r>
            <a:r>
              <a:rPr lang="fr-FR" dirty="0"/>
              <a:t> figure more </a:t>
            </a:r>
            <a:r>
              <a:rPr lang="fr-FR" dirty="0" err="1"/>
              <a:t>often</a:t>
            </a:r>
            <a:r>
              <a:rPr lang="fr-FR" dirty="0"/>
              <a:t> </a:t>
            </a:r>
            <a:r>
              <a:rPr lang="fr-FR" dirty="0" err="1"/>
              <a:t>portrayed</a:t>
            </a:r>
            <a:r>
              <a:rPr lang="fr-FR" dirty="0"/>
              <a:t> as </a:t>
            </a:r>
            <a:r>
              <a:rPr lang="fr-FR" dirty="0" err="1"/>
              <a:t>spending</a:t>
            </a:r>
            <a:r>
              <a:rPr lang="fr-FR" dirty="0"/>
              <a:t> more time at home? And </a:t>
            </a:r>
            <a:r>
              <a:rPr lang="fr-FR" dirty="0" err="1"/>
              <a:t>is</a:t>
            </a:r>
            <a:r>
              <a:rPr lang="fr-FR" dirty="0"/>
              <a:t> a </a:t>
            </a:r>
            <a:r>
              <a:rPr lang="fr-FR" i="1" dirty="0" err="1"/>
              <a:t>threatening</a:t>
            </a:r>
            <a:r>
              <a:rPr lang="fr-FR" dirty="0"/>
              <a:t> </a:t>
            </a:r>
            <a:r>
              <a:rPr lang="fr-FR" dirty="0" err="1"/>
              <a:t>mother</a:t>
            </a:r>
            <a:r>
              <a:rPr lang="fr-FR" dirty="0"/>
              <a:t> figure more </a:t>
            </a:r>
            <a:r>
              <a:rPr lang="fr-FR" dirty="0" err="1"/>
              <a:t>often</a:t>
            </a:r>
            <a:r>
              <a:rPr lang="fr-FR" dirty="0"/>
              <a:t> </a:t>
            </a:r>
            <a:r>
              <a:rPr lang="fr-FR" dirty="0" err="1"/>
              <a:t>portrayed</a:t>
            </a:r>
            <a:r>
              <a:rPr lang="fr-FR" dirty="0"/>
              <a:t> </a:t>
            </a:r>
            <a:r>
              <a:rPr lang="fr-FR" dirty="0" err="1"/>
              <a:t>working</a:t>
            </a:r>
            <a:r>
              <a:rPr lang="fr-FR" dirty="0"/>
              <a:t> full time ?</a:t>
            </a:r>
            <a:endParaRPr dirty="0"/>
          </a:p>
          <a:p>
            <a:pPr marL="342900" lvl="0" indent="-342900" algn="l" rtl="0">
              <a:spcBef>
                <a:spcPts val="1000"/>
              </a:spcBef>
              <a:spcAft>
                <a:spcPts val="300"/>
              </a:spcAft>
              <a:buSzPts val="1440"/>
              <a:buChar char="►"/>
            </a:pPr>
            <a:r>
              <a:rPr lang="fr-FR" dirty="0"/>
              <a:t>Do </a:t>
            </a:r>
            <a:r>
              <a:rPr lang="fr-FR" dirty="0" err="1"/>
              <a:t>these</a:t>
            </a:r>
            <a:r>
              <a:rPr lang="fr-FR" dirty="0"/>
              <a:t> </a:t>
            </a:r>
            <a:r>
              <a:rPr lang="fr-FR" dirty="0" err="1"/>
              <a:t>portrayal</a:t>
            </a:r>
            <a:r>
              <a:rPr lang="fr-FR" dirty="0"/>
              <a:t> </a:t>
            </a:r>
            <a:r>
              <a:rPr lang="fr-FR" dirty="0" err="1"/>
              <a:t>tendencies</a:t>
            </a:r>
            <a:r>
              <a:rPr lang="fr-FR" dirty="0"/>
              <a:t> change </a:t>
            </a:r>
            <a:r>
              <a:rPr lang="fr-FR" dirty="0" err="1"/>
              <a:t>through</a:t>
            </a:r>
            <a:r>
              <a:rPr lang="fr-FR" dirty="0"/>
              <a:t> time ?</a:t>
            </a:r>
            <a:endParaRPr dirty="0"/>
          </a:p>
          <a:p>
            <a:pPr marL="342900" lvl="0" indent="-342900" algn="l" rtl="0">
              <a:spcBef>
                <a:spcPts val="1000"/>
              </a:spcBef>
              <a:spcAft>
                <a:spcPts val="300"/>
              </a:spcAft>
              <a:buSzPts val="1440"/>
              <a:buChar char="►"/>
            </a:pPr>
            <a:r>
              <a:rPr lang="fr-FR" dirty="0"/>
              <a:t>Do </a:t>
            </a:r>
            <a:r>
              <a:rPr lang="fr-FR" dirty="0" err="1"/>
              <a:t>they</a:t>
            </a:r>
            <a:r>
              <a:rPr lang="fr-FR" dirty="0"/>
              <a:t> </a:t>
            </a:r>
            <a:r>
              <a:rPr lang="fr-FR" dirty="0" err="1"/>
              <a:t>depend</a:t>
            </a:r>
            <a:r>
              <a:rPr lang="fr-FR" dirty="0"/>
              <a:t> on </a:t>
            </a:r>
            <a:r>
              <a:rPr lang="fr-FR" dirty="0" err="1"/>
              <a:t>whether</a:t>
            </a:r>
            <a:r>
              <a:rPr lang="fr-FR" dirty="0"/>
              <a:t> the story </a:t>
            </a:r>
            <a:r>
              <a:rPr lang="fr-FR" dirty="0" err="1"/>
              <a:t>is</a:t>
            </a:r>
            <a:r>
              <a:rPr lang="fr-FR" dirty="0"/>
              <a:t> original (i.e., </a:t>
            </a:r>
            <a:r>
              <a:rPr lang="fr-FR" dirty="0" err="1"/>
              <a:t>most</a:t>
            </a:r>
            <a:r>
              <a:rPr lang="fr-FR" dirty="0"/>
              <a:t> </a:t>
            </a:r>
            <a:r>
              <a:rPr lang="fr-FR" dirty="0" err="1"/>
              <a:t>likely</a:t>
            </a:r>
            <a:r>
              <a:rPr lang="fr-FR" dirty="0"/>
              <a:t> </a:t>
            </a:r>
            <a:r>
              <a:rPr lang="fr-FR" dirty="0" err="1"/>
              <a:t>recent</a:t>
            </a:r>
            <a:r>
              <a:rPr lang="fr-FR" dirty="0"/>
              <a:t>) or </a:t>
            </a:r>
            <a:r>
              <a:rPr lang="fr-FR" dirty="0" err="1"/>
              <a:t>based</a:t>
            </a:r>
            <a:r>
              <a:rPr lang="fr-FR" dirty="0"/>
              <a:t> on an </a:t>
            </a:r>
            <a:r>
              <a:rPr lang="fr-FR" dirty="0" err="1"/>
              <a:t>existing</a:t>
            </a:r>
            <a:r>
              <a:rPr lang="fr-FR" dirty="0"/>
              <a:t> tale (i.e., </a:t>
            </a:r>
            <a:r>
              <a:rPr lang="fr-FR" dirty="0" err="1"/>
              <a:t>most</a:t>
            </a:r>
            <a:r>
              <a:rPr lang="fr-FR" dirty="0"/>
              <a:t> </a:t>
            </a:r>
            <a:r>
              <a:rPr lang="fr-FR" dirty="0" err="1"/>
              <a:t>likely</a:t>
            </a:r>
            <a:r>
              <a:rPr lang="fr-FR" dirty="0"/>
              <a:t> </a:t>
            </a:r>
            <a:r>
              <a:rPr lang="fr-FR" dirty="0" err="1"/>
              <a:t>old</a:t>
            </a:r>
            <a:r>
              <a:rPr lang="fr-FR" dirty="0"/>
              <a:t>) ?</a:t>
            </a: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4c30b6be68_5_15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800" cy="13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Trebuchet MS"/>
              <a:buNone/>
            </a:pPr>
            <a:r>
              <a:rPr lang="fr-FR" dirty="0" err="1">
                <a:solidFill>
                  <a:schemeClr val="accent2"/>
                </a:solidFill>
              </a:rPr>
              <a:t>Dataset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158" name="Google Shape;158;g24c30b6be68_5_15"/>
          <p:cNvSpPr txBox="1">
            <a:spLocks noGrp="1"/>
          </p:cNvSpPr>
          <p:nvPr>
            <p:ph type="body" idx="1"/>
          </p:nvPr>
        </p:nvSpPr>
        <p:spPr>
          <a:xfrm>
            <a:off x="540175" y="1708925"/>
            <a:ext cx="5579400" cy="49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fr-FR" dirty="0"/>
              <a:t>Variables</a:t>
            </a:r>
            <a:endParaRPr dirty="0"/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ts val="1280"/>
              <a:buChar char="►"/>
            </a:pPr>
            <a:r>
              <a:rPr lang="fr-FR" dirty="0" err="1"/>
              <a:t>Psychological</a:t>
            </a:r>
            <a:r>
              <a:rPr lang="fr-FR" dirty="0"/>
              <a:t> (</a:t>
            </a:r>
            <a:r>
              <a:rPr lang="fr-FR" b="1" dirty="0" err="1"/>
              <a:t>comforting</a:t>
            </a:r>
            <a:r>
              <a:rPr lang="fr-FR" dirty="0"/>
              <a:t>, </a:t>
            </a:r>
            <a:r>
              <a:rPr lang="fr-FR" b="1" dirty="0"/>
              <a:t>neutral</a:t>
            </a:r>
            <a:r>
              <a:rPr lang="fr-FR" dirty="0"/>
              <a:t>, </a:t>
            </a:r>
            <a:r>
              <a:rPr lang="fr-FR" b="1" dirty="0" err="1"/>
              <a:t>threatening</a:t>
            </a:r>
            <a:r>
              <a:rPr lang="fr-FR" dirty="0"/>
              <a:t>)</a:t>
            </a:r>
            <a:endParaRPr dirty="0"/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ts val="1280"/>
              <a:buChar char="►"/>
            </a:pPr>
            <a:r>
              <a:rPr lang="fr-FR" dirty="0"/>
              <a:t>Professional (</a:t>
            </a:r>
            <a:r>
              <a:rPr lang="fr-FR" b="1" dirty="0" err="1"/>
              <a:t>stay</a:t>
            </a:r>
            <a:r>
              <a:rPr lang="fr-FR" b="1" dirty="0"/>
              <a:t>-at-home</a:t>
            </a:r>
            <a:r>
              <a:rPr lang="fr-FR" dirty="0"/>
              <a:t>, </a:t>
            </a:r>
            <a:r>
              <a:rPr lang="fr-FR" b="1" dirty="0"/>
              <a:t>part-time </a:t>
            </a:r>
            <a:r>
              <a:rPr lang="fr-FR" b="1" dirty="0" err="1"/>
              <a:t>work</a:t>
            </a:r>
            <a:r>
              <a:rPr lang="fr-FR" dirty="0"/>
              <a:t>, </a:t>
            </a:r>
            <a:r>
              <a:rPr lang="fr-FR" b="1" dirty="0"/>
              <a:t>full-time </a:t>
            </a:r>
            <a:r>
              <a:rPr lang="fr-FR" b="1" dirty="0" err="1"/>
              <a:t>work</a:t>
            </a:r>
            <a:r>
              <a:rPr lang="fr-FR" dirty="0"/>
              <a:t>)</a:t>
            </a: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fr-FR" dirty="0" err="1"/>
              <a:t>Features</a:t>
            </a:r>
            <a:endParaRPr dirty="0"/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ts val="1280"/>
              <a:buChar char="►"/>
            </a:pPr>
            <a:r>
              <a:rPr lang="fr-FR" dirty="0" err="1"/>
              <a:t>Year</a:t>
            </a:r>
            <a:r>
              <a:rPr lang="fr-FR" dirty="0"/>
              <a:t> of release (</a:t>
            </a:r>
            <a:r>
              <a:rPr lang="fr-FR" b="1" dirty="0"/>
              <a:t>1937 - 2011</a:t>
            </a:r>
            <a:r>
              <a:rPr lang="fr-FR" dirty="0"/>
              <a:t>), Story Type (</a:t>
            </a:r>
            <a:r>
              <a:rPr lang="fr-FR" b="1" dirty="0"/>
              <a:t>Original, </a:t>
            </a:r>
            <a:r>
              <a:rPr lang="fr-FR" b="1" dirty="0" err="1"/>
              <a:t>Existing</a:t>
            </a:r>
            <a:r>
              <a:rPr lang="fr-FR" dirty="0"/>
              <a:t>)</a:t>
            </a: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fr-FR" dirty="0"/>
              <a:t>Data</a:t>
            </a:r>
            <a:endParaRPr dirty="0"/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fr-FR" b="1" dirty="0"/>
              <a:t>624</a:t>
            </a:r>
            <a:r>
              <a:rPr lang="fr-FR" dirty="0"/>
              <a:t> </a:t>
            </a:r>
            <a:r>
              <a:rPr lang="fr-FR" dirty="0" err="1"/>
              <a:t>mother</a:t>
            </a:r>
            <a:r>
              <a:rPr lang="fr-FR" dirty="0"/>
              <a:t> figures</a:t>
            </a:r>
            <a:endParaRPr dirty="0"/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fr-FR" b="1" dirty="0"/>
              <a:t>116</a:t>
            </a:r>
            <a:r>
              <a:rPr lang="fr-FR" dirty="0"/>
              <a:t> </a:t>
            </a:r>
            <a:r>
              <a:rPr lang="fr-FR" dirty="0" err="1"/>
              <a:t>movies</a:t>
            </a:r>
            <a:r>
              <a:rPr lang="fr-FR" dirty="0"/>
              <a:t> (e.g. Disney, Pixar, </a:t>
            </a:r>
            <a:r>
              <a:rPr lang="fr-FR" dirty="0" err="1"/>
              <a:t>Dreamworks</a:t>
            </a:r>
            <a:r>
              <a:rPr lang="fr-FR" dirty="0"/>
              <a:t>, etc.)</a:t>
            </a:r>
            <a:endParaRPr dirty="0"/>
          </a:p>
          <a:p>
            <a:pPr marL="57150" lvl="0" indent="0" algn="l" rtl="0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endParaRPr dirty="0"/>
          </a:p>
        </p:txBody>
      </p:sp>
      <p:pic>
        <p:nvPicPr>
          <p:cNvPr id="159" name="Google Shape;159;g24c30b6be68_5_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44059" y="1655773"/>
            <a:ext cx="1124819" cy="106488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0" name="Google Shape;160;g24c30b6be68_5_15"/>
          <p:cNvCxnSpPr/>
          <p:nvPr/>
        </p:nvCxnSpPr>
        <p:spPr>
          <a:xfrm>
            <a:off x="6844059" y="2854711"/>
            <a:ext cx="4392000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triangle" w="med" len="med"/>
            <a:tailEnd type="triangle" w="med" len="med"/>
          </a:ln>
        </p:spPr>
      </p:cxnSp>
      <p:pic>
        <p:nvPicPr>
          <p:cNvPr id="161" name="Google Shape;161;g24c30b6be68_5_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038935" y="1655761"/>
            <a:ext cx="1197123" cy="1064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2" name="Google Shape;162;g24c30b6be68_5_15"/>
          <p:cNvCxnSpPr/>
          <p:nvPr/>
        </p:nvCxnSpPr>
        <p:spPr>
          <a:xfrm>
            <a:off x="6844059" y="4178236"/>
            <a:ext cx="4392000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triangle" w="med" len="med"/>
            <a:tailEnd type="triangle" w="med" len="med"/>
          </a:ln>
        </p:spPr>
      </p:cxnSp>
      <p:pic>
        <p:nvPicPr>
          <p:cNvPr id="163" name="Google Shape;163;g24c30b6be68_5_15"/>
          <p:cNvPicPr preferRelativeResize="0"/>
          <p:nvPr/>
        </p:nvPicPr>
        <p:blipFill rotWithShape="1">
          <a:blip r:embed="rId5">
            <a:alphaModFix/>
          </a:blip>
          <a:srcRect l="35976" t="14640" r="26477" b="26279"/>
          <a:stretch/>
        </p:blipFill>
        <p:spPr>
          <a:xfrm>
            <a:off x="8462534" y="1655761"/>
            <a:ext cx="1082747" cy="10649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64" name="Google Shape;164;g24c30b6be68_5_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663534" y="2984023"/>
            <a:ext cx="975509" cy="1064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g24c30b6be68_5_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749011" y="2984037"/>
            <a:ext cx="487049" cy="1064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g24c30b6be68_5_15"/>
          <p:cNvPicPr preferRelativeResize="0"/>
          <p:nvPr/>
        </p:nvPicPr>
        <p:blipFill rotWithShape="1">
          <a:blip r:embed="rId8">
            <a:alphaModFix/>
          </a:blip>
          <a:srcRect t="22468"/>
          <a:stretch/>
        </p:blipFill>
        <p:spPr>
          <a:xfrm>
            <a:off x="6844059" y="2984023"/>
            <a:ext cx="709493" cy="106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A movie poster with a turtle and fish&#10;&#10;Description automatically generated">
            <a:extLst>
              <a:ext uri="{FF2B5EF4-FFF2-40B4-BE49-F238E27FC236}">
                <a16:creationId xmlns:a16="http://schemas.microsoft.com/office/drawing/2014/main" id="{E5480B2C-5CA7-0C38-95AF-48BB23311F7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94551" y="4589811"/>
            <a:ext cx="1081851" cy="1565270"/>
          </a:xfrm>
          <a:prstGeom prst="rect">
            <a:avLst/>
          </a:prstGeom>
        </p:spPr>
      </p:pic>
      <p:pic>
        <p:nvPicPr>
          <p:cNvPr id="5" name="Picture 4" descr="A cartoon of a cinderella&#10;&#10;Description automatically generated">
            <a:extLst>
              <a:ext uri="{FF2B5EF4-FFF2-40B4-BE49-F238E27FC236}">
                <a16:creationId xmlns:a16="http://schemas.microsoft.com/office/drawing/2014/main" id="{D297CF52-F7A0-476C-D1C1-054C34AC491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534344" y="4589812"/>
            <a:ext cx="1010295" cy="156527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24c30b6be68_5_0"/>
          <p:cNvSpPr txBox="1">
            <a:spLocks noGrp="1"/>
          </p:cNvSpPr>
          <p:nvPr>
            <p:ph type="title"/>
          </p:nvPr>
        </p:nvSpPr>
        <p:spPr>
          <a:xfrm>
            <a:off x="677325" y="538163"/>
            <a:ext cx="85968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Trebuchet MS"/>
              <a:buNone/>
            </a:pPr>
            <a:r>
              <a:rPr lang="fr-FR">
                <a:solidFill>
                  <a:schemeClr val="accent2"/>
                </a:solidFill>
              </a:rPr>
              <a:t>Objectives</a:t>
            </a:r>
            <a:endParaRPr/>
          </a:p>
        </p:txBody>
      </p:sp>
      <p:sp>
        <p:nvSpPr>
          <p:cNvPr id="172" name="Google Shape;172;g24c30b6be68_5_0"/>
          <p:cNvSpPr txBox="1">
            <a:spLocks noGrp="1"/>
          </p:cNvSpPr>
          <p:nvPr>
            <p:ph type="body" idx="1"/>
          </p:nvPr>
        </p:nvSpPr>
        <p:spPr>
          <a:xfrm>
            <a:off x="677325" y="1393022"/>
            <a:ext cx="9395400" cy="2374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Clr>
                <a:srgbClr val="212121"/>
              </a:buClr>
              <a:buSzPts val="1600"/>
              <a:buFont typeface="Trebuchet MS"/>
              <a:buAutoNum type="arabicPeriod"/>
            </a:pPr>
            <a:r>
              <a:rPr lang="fr-FR" sz="1600" dirty="0" err="1">
                <a:solidFill>
                  <a:srgbClr val="212121"/>
                </a:solidFill>
              </a:rPr>
              <a:t>Find</a:t>
            </a:r>
            <a:r>
              <a:rPr lang="fr-FR" sz="1600" dirty="0">
                <a:solidFill>
                  <a:srgbClr val="212121"/>
                </a:solidFill>
              </a:rPr>
              <a:t> </a:t>
            </a:r>
            <a:r>
              <a:rPr lang="fr-FR" sz="1600" dirty="0" err="1">
                <a:solidFill>
                  <a:srgbClr val="212121"/>
                </a:solidFill>
              </a:rPr>
              <a:t>whether</a:t>
            </a:r>
            <a:r>
              <a:rPr lang="fr-FR" sz="1600" dirty="0">
                <a:solidFill>
                  <a:srgbClr val="212121"/>
                </a:solidFill>
              </a:rPr>
              <a:t> </a:t>
            </a:r>
            <a:r>
              <a:rPr lang="fr-FR" sz="1600" dirty="0" err="1">
                <a:solidFill>
                  <a:srgbClr val="212121"/>
                </a:solidFill>
              </a:rPr>
              <a:t>there</a:t>
            </a:r>
            <a:r>
              <a:rPr lang="fr-FR" sz="1600" dirty="0">
                <a:solidFill>
                  <a:srgbClr val="212121"/>
                </a:solidFill>
              </a:rPr>
              <a:t> </a:t>
            </a:r>
            <a:r>
              <a:rPr lang="fr-FR" sz="1600" dirty="0" err="1">
                <a:solidFill>
                  <a:srgbClr val="212121"/>
                </a:solidFill>
              </a:rPr>
              <a:t>is</a:t>
            </a:r>
            <a:r>
              <a:rPr lang="fr-FR" sz="1600" dirty="0">
                <a:solidFill>
                  <a:srgbClr val="212121"/>
                </a:solidFill>
              </a:rPr>
              <a:t> a </a:t>
            </a:r>
            <a:r>
              <a:rPr lang="fr-FR" sz="1600" dirty="0" err="1">
                <a:solidFill>
                  <a:srgbClr val="212121"/>
                </a:solidFill>
              </a:rPr>
              <a:t>correlation</a:t>
            </a:r>
            <a:r>
              <a:rPr lang="fr-FR" sz="1600" dirty="0">
                <a:solidFill>
                  <a:srgbClr val="212121"/>
                </a:solidFill>
              </a:rPr>
              <a:t> </a:t>
            </a:r>
            <a:r>
              <a:rPr lang="fr-FR" sz="1600" dirty="0" err="1">
                <a:solidFill>
                  <a:srgbClr val="212121"/>
                </a:solidFill>
              </a:rPr>
              <a:t>between</a:t>
            </a:r>
            <a:r>
              <a:rPr lang="fr-FR" sz="1600" dirty="0">
                <a:solidFill>
                  <a:srgbClr val="212121"/>
                </a:solidFill>
              </a:rPr>
              <a:t> the </a:t>
            </a:r>
            <a:r>
              <a:rPr lang="fr-FR" sz="1600" dirty="0" err="1">
                <a:solidFill>
                  <a:srgbClr val="212121"/>
                </a:solidFill>
              </a:rPr>
              <a:t>Psychological</a:t>
            </a:r>
            <a:r>
              <a:rPr lang="fr-FR" sz="1600" dirty="0">
                <a:solidFill>
                  <a:srgbClr val="212121"/>
                </a:solidFill>
              </a:rPr>
              <a:t> and Professional variables.</a:t>
            </a:r>
            <a:endParaRPr sz="1600" dirty="0">
              <a:solidFill>
                <a:srgbClr val="212121"/>
              </a:solidFill>
            </a:endParaRPr>
          </a:p>
          <a:p>
            <a:pPr marL="882650" lvl="1" indent="-28575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212121"/>
              </a:buClr>
              <a:buSzPts val="1400"/>
              <a:buFont typeface="Wingdings" pitchFamily="2" charset="2"/>
              <a:buChar char="§"/>
            </a:pPr>
            <a:r>
              <a:rPr lang="fr-FR" sz="1400" dirty="0">
                <a:solidFill>
                  <a:srgbClr val="212121"/>
                </a:solidFill>
              </a:rPr>
              <a:t>Our </a:t>
            </a:r>
            <a:r>
              <a:rPr lang="fr-FR" sz="1400" dirty="0" err="1">
                <a:solidFill>
                  <a:srgbClr val="212121"/>
                </a:solidFill>
              </a:rPr>
              <a:t>hypothesis</a:t>
            </a:r>
            <a:r>
              <a:rPr lang="fr-FR" sz="1400" dirty="0">
                <a:solidFill>
                  <a:srgbClr val="212121"/>
                </a:solidFill>
              </a:rPr>
              <a:t> </a:t>
            </a:r>
            <a:r>
              <a:rPr lang="fr-FR" sz="1400" dirty="0" err="1">
                <a:solidFill>
                  <a:srgbClr val="212121"/>
                </a:solidFill>
              </a:rPr>
              <a:t>is</a:t>
            </a:r>
            <a:r>
              <a:rPr lang="fr-FR" sz="1400" dirty="0">
                <a:solidFill>
                  <a:srgbClr val="212121"/>
                </a:solidFill>
              </a:rPr>
              <a:t> </a:t>
            </a:r>
            <a:r>
              <a:rPr lang="fr-FR" sz="1400" dirty="0" err="1">
                <a:solidFill>
                  <a:srgbClr val="212121"/>
                </a:solidFill>
              </a:rPr>
              <a:t>therefore</a:t>
            </a:r>
            <a:r>
              <a:rPr lang="fr-FR" sz="1400" dirty="0">
                <a:solidFill>
                  <a:srgbClr val="212121"/>
                </a:solidFill>
              </a:rPr>
              <a:t> </a:t>
            </a:r>
            <a:r>
              <a:rPr lang="fr-FR" sz="1400" dirty="0" err="1">
                <a:solidFill>
                  <a:srgbClr val="212121"/>
                </a:solidFill>
              </a:rPr>
              <a:t>that</a:t>
            </a:r>
            <a:r>
              <a:rPr lang="fr-FR" sz="1400" dirty="0">
                <a:solidFill>
                  <a:srgbClr val="212121"/>
                </a:solidFill>
              </a:rPr>
              <a:t> </a:t>
            </a:r>
            <a:r>
              <a:rPr lang="fr-FR" sz="1400" dirty="0" err="1">
                <a:solidFill>
                  <a:srgbClr val="212121"/>
                </a:solidFill>
              </a:rPr>
              <a:t>there</a:t>
            </a:r>
            <a:r>
              <a:rPr lang="fr-FR" sz="1400" dirty="0">
                <a:solidFill>
                  <a:srgbClr val="212121"/>
                </a:solidFill>
              </a:rPr>
              <a:t> </a:t>
            </a:r>
            <a:r>
              <a:rPr lang="fr-FR" sz="1400" dirty="0" err="1">
                <a:solidFill>
                  <a:srgbClr val="212121"/>
                </a:solidFill>
              </a:rPr>
              <a:t>is</a:t>
            </a:r>
            <a:r>
              <a:rPr lang="fr-FR" sz="1400" dirty="0">
                <a:solidFill>
                  <a:srgbClr val="212121"/>
                </a:solidFill>
              </a:rPr>
              <a:t> a </a:t>
            </a:r>
            <a:r>
              <a:rPr lang="fr-FR" sz="1400" dirty="0" err="1">
                <a:solidFill>
                  <a:srgbClr val="212121"/>
                </a:solidFill>
              </a:rPr>
              <a:t>correlation</a:t>
            </a:r>
            <a:r>
              <a:rPr lang="fr-FR" sz="1400" dirty="0">
                <a:solidFill>
                  <a:srgbClr val="212121"/>
                </a:solidFill>
              </a:rPr>
              <a:t>, </a:t>
            </a:r>
            <a:r>
              <a:rPr lang="fr-FR" sz="1400" dirty="0" err="1">
                <a:solidFill>
                  <a:srgbClr val="212121"/>
                </a:solidFill>
              </a:rPr>
              <a:t>such</a:t>
            </a:r>
            <a:r>
              <a:rPr lang="fr-FR" sz="1400" dirty="0">
                <a:solidFill>
                  <a:srgbClr val="212121"/>
                </a:solidFill>
              </a:rPr>
              <a:t> </a:t>
            </a:r>
            <a:r>
              <a:rPr lang="fr-FR" sz="1400" dirty="0" err="1">
                <a:solidFill>
                  <a:srgbClr val="212121"/>
                </a:solidFill>
              </a:rPr>
              <a:t>that</a:t>
            </a:r>
            <a:r>
              <a:rPr lang="fr-FR" sz="1400" dirty="0">
                <a:solidFill>
                  <a:srgbClr val="212121"/>
                </a:solidFill>
              </a:rPr>
              <a:t> "At home" </a:t>
            </a:r>
            <a:r>
              <a:rPr lang="fr-FR" sz="1400" dirty="0" err="1">
                <a:solidFill>
                  <a:srgbClr val="212121"/>
                </a:solidFill>
              </a:rPr>
              <a:t>portrayals</a:t>
            </a:r>
            <a:r>
              <a:rPr lang="fr-FR" sz="1400" dirty="0">
                <a:solidFill>
                  <a:srgbClr val="212121"/>
                </a:solidFill>
              </a:rPr>
              <a:t> are more </a:t>
            </a:r>
            <a:r>
              <a:rPr lang="fr-FR" sz="1400" dirty="0" err="1">
                <a:solidFill>
                  <a:srgbClr val="212121"/>
                </a:solidFill>
              </a:rPr>
              <a:t>often</a:t>
            </a:r>
            <a:r>
              <a:rPr lang="fr-FR" sz="1400" dirty="0">
                <a:solidFill>
                  <a:srgbClr val="212121"/>
                </a:solidFill>
              </a:rPr>
              <a:t> </a:t>
            </a:r>
            <a:r>
              <a:rPr lang="fr-FR" sz="1400" dirty="0" err="1">
                <a:solidFill>
                  <a:srgbClr val="212121"/>
                </a:solidFill>
              </a:rPr>
              <a:t>also</a:t>
            </a:r>
            <a:r>
              <a:rPr lang="fr-FR" sz="1400" dirty="0">
                <a:solidFill>
                  <a:srgbClr val="212121"/>
                </a:solidFill>
              </a:rPr>
              <a:t> "</a:t>
            </a:r>
            <a:r>
              <a:rPr lang="fr-FR" sz="1400" dirty="0" err="1">
                <a:solidFill>
                  <a:srgbClr val="212121"/>
                </a:solidFill>
              </a:rPr>
              <a:t>comforting</a:t>
            </a:r>
            <a:r>
              <a:rPr lang="fr-FR" sz="1400" dirty="0">
                <a:solidFill>
                  <a:srgbClr val="212121"/>
                </a:solidFill>
              </a:rPr>
              <a:t>", and “Full-time </a:t>
            </a:r>
            <a:r>
              <a:rPr lang="fr-FR" sz="1400" dirty="0" err="1">
                <a:solidFill>
                  <a:srgbClr val="212121"/>
                </a:solidFill>
              </a:rPr>
              <a:t>work</a:t>
            </a:r>
            <a:r>
              <a:rPr lang="fr-FR" sz="1400" dirty="0">
                <a:solidFill>
                  <a:srgbClr val="212121"/>
                </a:solidFill>
              </a:rPr>
              <a:t>” </a:t>
            </a:r>
            <a:r>
              <a:rPr lang="fr-FR" sz="1400" dirty="0" err="1">
                <a:solidFill>
                  <a:srgbClr val="212121"/>
                </a:solidFill>
              </a:rPr>
              <a:t>portrayals</a:t>
            </a:r>
            <a:r>
              <a:rPr lang="fr-FR" sz="1400" dirty="0">
                <a:solidFill>
                  <a:srgbClr val="212121"/>
                </a:solidFill>
              </a:rPr>
              <a:t> are </a:t>
            </a:r>
            <a:r>
              <a:rPr lang="fr-FR" sz="1400" dirty="0" err="1">
                <a:solidFill>
                  <a:srgbClr val="212121"/>
                </a:solidFill>
              </a:rPr>
              <a:t>often</a:t>
            </a:r>
            <a:r>
              <a:rPr lang="fr-FR" sz="1400" dirty="0">
                <a:solidFill>
                  <a:srgbClr val="212121"/>
                </a:solidFill>
              </a:rPr>
              <a:t> </a:t>
            </a:r>
            <a:r>
              <a:rPr lang="fr-FR" sz="1400" dirty="0" err="1">
                <a:solidFill>
                  <a:srgbClr val="212121"/>
                </a:solidFill>
              </a:rPr>
              <a:t>also</a:t>
            </a:r>
            <a:r>
              <a:rPr lang="fr-FR" sz="1400" dirty="0">
                <a:solidFill>
                  <a:srgbClr val="212121"/>
                </a:solidFill>
              </a:rPr>
              <a:t> "</a:t>
            </a:r>
            <a:r>
              <a:rPr lang="fr-FR" sz="1400" dirty="0" err="1">
                <a:solidFill>
                  <a:srgbClr val="212121"/>
                </a:solidFill>
              </a:rPr>
              <a:t>threatening</a:t>
            </a:r>
            <a:r>
              <a:rPr lang="fr-FR" sz="1400" dirty="0">
                <a:solidFill>
                  <a:srgbClr val="212121"/>
                </a:solidFill>
              </a:rPr>
              <a:t>"</a:t>
            </a:r>
            <a:endParaRPr sz="1600" dirty="0">
              <a:solidFill>
                <a:srgbClr val="212121"/>
              </a:solidFill>
            </a:endParaRPr>
          </a:p>
          <a:p>
            <a:pPr marL="469900" lvl="0" indent="-342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212121"/>
              </a:buClr>
              <a:buSzPts val="1600"/>
              <a:buFont typeface="+mj-lt"/>
              <a:buAutoNum type="arabicPeriod" startAt="2"/>
            </a:pPr>
            <a:r>
              <a:rPr lang="fr-FR" sz="1600" dirty="0">
                <a:solidFill>
                  <a:srgbClr val="212121"/>
                </a:solidFill>
              </a:rPr>
              <a:t>If the </a:t>
            </a:r>
            <a:r>
              <a:rPr lang="fr-FR" sz="1600" dirty="0" err="1">
                <a:solidFill>
                  <a:srgbClr val="212121"/>
                </a:solidFill>
              </a:rPr>
              <a:t>correlation</a:t>
            </a:r>
            <a:r>
              <a:rPr lang="fr-FR" sz="1600" dirty="0">
                <a:solidFill>
                  <a:srgbClr val="212121"/>
                </a:solidFill>
              </a:rPr>
              <a:t> </a:t>
            </a:r>
            <a:r>
              <a:rPr lang="fr-FR" sz="1600" dirty="0" err="1">
                <a:solidFill>
                  <a:srgbClr val="212121"/>
                </a:solidFill>
              </a:rPr>
              <a:t>is</a:t>
            </a:r>
            <a:r>
              <a:rPr lang="fr-FR" sz="1600" dirty="0">
                <a:solidFill>
                  <a:srgbClr val="212121"/>
                </a:solidFill>
              </a:rPr>
              <a:t> </a:t>
            </a:r>
            <a:r>
              <a:rPr lang="fr-FR" sz="1600" dirty="0" err="1">
                <a:solidFill>
                  <a:srgbClr val="212121"/>
                </a:solidFill>
              </a:rPr>
              <a:t>present</a:t>
            </a:r>
            <a:r>
              <a:rPr lang="fr-FR" sz="1600" dirty="0">
                <a:solidFill>
                  <a:srgbClr val="212121"/>
                </a:solidFill>
              </a:rPr>
              <a:t>, </a:t>
            </a:r>
            <a:r>
              <a:rPr lang="fr-FR" sz="1600" dirty="0" err="1">
                <a:solidFill>
                  <a:srgbClr val="212121"/>
                </a:solidFill>
              </a:rPr>
              <a:t>find</a:t>
            </a:r>
            <a:r>
              <a:rPr lang="fr-FR" sz="1600" dirty="0">
                <a:solidFill>
                  <a:srgbClr val="212121"/>
                </a:solidFill>
              </a:rPr>
              <a:t> </a:t>
            </a:r>
            <a:r>
              <a:rPr lang="fr-FR" sz="1600" dirty="0" err="1">
                <a:solidFill>
                  <a:srgbClr val="212121"/>
                </a:solidFill>
              </a:rPr>
              <a:t>whether</a:t>
            </a:r>
            <a:r>
              <a:rPr lang="fr-FR" sz="1600" dirty="0">
                <a:solidFill>
                  <a:srgbClr val="212121"/>
                </a:solidFill>
              </a:rPr>
              <a:t> </a:t>
            </a:r>
            <a:r>
              <a:rPr lang="fr-FR" sz="1600" dirty="0" err="1">
                <a:solidFill>
                  <a:srgbClr val="212121"/>
                </a:solidFill>
              </a:rPr>
              <a:t>this</a:t>
            </a:r>
            <a:r>
              <a:rPr lang="fr-FR" sz="1600" dirty="0">
                <a:solidFill>
                  <a:srgbClr val="212121"/>
                </a:solidFill>
              </a:rPr>
              <a:t> </a:t>
            </a:r>
            <a:r>
              <a:rPr lang="fr-FR" sz="1600" dirty="0" err="1">
                <a:solidFill>
                  <a:srgbClr val="212121"/>
                </a:solidFill>
              </a:rPr>
              <a:t>correlation</a:t>
            </a:r>
            <a:r>
              <a:rPr lang="fr-FR" sz="1600" dirty="0">
                <a:solidFill>
                  <a:srgbClr val="212121"/>
                </a:solidFill>
              </a:rPr>
              <a:t> changes: </a:t>
            </a:r>
          </a:p>
          <a:p>
            <a:pPr marL="584200" lvl="1" indent="0">
              <a:lnSpc>
                <a:spcPct val="115000"/>
              </a:lnSpc>
              <a:spcBef>
                <a:spcPts val="600"/>
              </a:spcBef>
              <a:buClr>
                <a:srgbClr val="212121"/>
              </a:buClr>
              <a:buSzPts val="1600"/>
              <a:buNone/>
            </a:pPr>
            <a:r>
              <a:rPr lang="fr-FR" sz="1400" dirty="0">
                <a:solidFill>
                  <a:srgbClr val="212121"/>
                </a:solidFill>
              </a:rPr>
              <a:t>2.1. Over time (by </a:t>
            </a:r>
            <a:r>
              <a:rPr lang="fr-FR" sz="1400" dirty="0" err="1">
                <a:solidFill>
                  <a:srgbClr val="212121"/>
                </a:solidFill>
              </a:rPr>
              <a:t>decade</a:t>
            </a:r>
            <a:r>
              <a:rPr lang="fr-FR" sz="1400" dirty="0">
                <a:solidFill>
                  <a:srgbClr val="212121"/>
                </a:solidFill>
              </a:rPr>
              <a:t>)</a:t>
            </a:r>
          </a:p>
          <a:p>
            <a:pPr marL="584200" lvl="1" indent="0">
              <a:lnSpc>
                <a:spcPct val="115000"/>
              </a:lnSpc>
              <a:spcBef>
                <a:spcPts val="600"/>
              </a:spcBef>
              <a:buClr>
                <a:srgbClr val="212121"/>
              </a:buClr>
              <a:buSzPts val="1600"/>
              <a:buNone/>
            </a:pPr>
            <a:r>
              <a:rPr lang="fr-FR" sz="1400" dirty="0">
                <a:solidFill>
                  <a:srgbClr val="212121"/>
                </a:solidFill>
              </a:rPr>
              <a:t>2.2. </a:t>
            </a:r>
            <a:r>
              <a:rPr lang="fr-FR" sz="1400" dirty="0" err="1">
                <a:solidFill>
                  <a:srgbClr val="212121"/>
                </a:solidFill>
              </a:rPr>
              <a:t>Depending</a:t>
            </a:r>
            <a:r>
              <a:rPr lang="fr-FR" sz="1400" dirty="0">
                <a:solidFill>
                  <a:srgbClr val="212121"/>
                </a:solidFill>
              </a:rPr>
              <a:t> on </a:t>
            </a:r>
            <a:r>
              <a:rPr lang="fr-FR" sz="1400" dirty="0" err="1">
                <a:solidFill>
                  <a:srgbClr val="212121"/>
                </a:solidFill>
              </a:rPr>
              <a:t>whether</a:t>
            </a:r>
            <a:r>
              <a:rPr lang="fr-FR" sz="1400" dirty="0">
                <a:solidFill>
                  <a:srgbClr val="212121"/>
                </a:solidFill>
              </a:rPr>
              <a:t> the story </a:t>
            </a:r>
            <a:r>
              <a:rPr lang="fr-FR" sz="1400" dirty="0" err="1">
                <a:solidFill>
                  <a:srgbClr val="212121"/>
                </a:solidFill>
              </a:rPr>
              <a:t>is</a:t>
            </a:r>
            <a:r>
              <a:rPr lang="fr-FR" sz="1400" dirty="0">
                <a:solidFill>
                  <a:srgbClr val="212121"/>
                </a:solidFill>
              </a:rPr>
              <a:t> original or </a:t>
            </a:r>
            <a:r>
              <a:rPr lang="fr-FR" sz="1400" dirty="0" err="1">
                <a:solidFill>
                  <a:srgbClr val="212121"/>
                </a:solidFill>
              </a:rPr>
              <a:t>from</a:t>
            </a:r>
            <a:r>
              <a:rPr lang="fr-FR" sz="1400" dirty="0">
                <a:solidFill>
                  <a:srgbClr val="212121"/>
                </a:solidFill>
              </a:rPr>
              <a:t> an </a:t>
            </a:r>
            <a:r>
              <a:rPr lang="fr-FR" sz="1400" dirty="0" err="1">
                <a:solidFill>
                  <a:srgbClr val="212121"/>
                </a:solidFill>
              </a:rPr>
              <a:t>existing</a:t>
            </a:r>
            <a:r>
              <a:rPr lang="fr-FR" sz="1400" dirty="0">
                <a:solidFill>
                  <a:srgbClr val="212121"/>
                </a:solidFill>
              </a:rPr>
              <a:t> tale. </a:t>
            </a:r>
            <a:endParaRPr sz="1400" dirty="0"/>
          </a:p>
        </p:txBody>
      </p:sp>
      <p:sp>
        <p:nvSpPr>
          <p:cNvPr id="173" name="Google Shape;173;g24c30b6be68_5_0"/>
          <p:cNvSpPr txBox="1"/>
          <p:nvPr/>
        </p:nvSpPr>
        <p:spPr>
          <a:xfrm>
            <a:off x="677325" y="4604644"/>
            <a:ext cx="9056100" cy="1625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0200" algn="l" rtl="0">
              <a:lnSpc>
                <a:spcPct val="115000"/>
              </a:lnSpc>
              <a:spcAft>
                <a:spcPts val="1200"/>
              </a:spcAft>
              <a:buClr>
                <a:srgbClr val="212121"/>
              </a:buClr>
              <a:buSzPts val="1600"/>
              <a:buFont typeface="Roboto"/>
              <a:buAutoNum type="arabicPeriod"/>
            </a:pPr>
            <a:r>
              <a:rPr lang="fr-FR" sz="1600" b="1" dirty="0">
                <a:solidFill>
                  <a:srgbClr val="212121"/>
                </a:solidFill>
                <a:highlight>
                  <a:schemeClr val="lt1"/>
                </a:highlight>
                <a:latin typeface="Trebuchet MS"/>
                <a:ea typeface="Trebuchet MS"/>
                <a:cs typeface="Trebuchet MS"/>
                <a:sym typeface="Trebuchet MS"/>
              </a:rPr>
              <a:t>Descriptive </a:t>
            </a:r>
            <a:r>
              <a:rPr lang="fr-FR" sz="1600" b="1" dirty="0" err="1">
                <a:solidFill>
                  <a:srgbClr val="212121"/>
                </a:solidFill>
                <a:highlight>
                  <a:schemeClr val="lt1"/>
                </a:highlight>
                <a:latin typeface="Trebuchet MS"/>
                <a:ea typeface="Trebuchet MS"/>
                <a:cs typeface="Trebuchet MS"/>
                <a:sym typeface="Trebuchet MS"/>
              </a:rPr>
              <a:t>statistics</a:t>
            </a:r>
            <a:r>
              <a:rPr lang="fr-FR" sz="1600" dirty="0">
                <a:solidFill>
                  <a:srgbClr val="212121"/>
                </a:solidFill>
                <a:highlight>
                  <a:schemeClr val="lt1"/>
                </a:highlight>
                <a:latin typeface="Trebuchet MS"/>
                <a:ea typeface="Trebuchet MS"/>
                <a:cs typeface="Trebuchet MS"/>
                <a:sym typeface="Trebuchet MS"/>
              </a:rPr>
              <a:t> to </a:t>
            </a:r>
            <a:r>
              <a:rPr lang="fr-FR" sz="1600" dirty="0" err="1">
                <a:solidFill>
                  <a:srgbClr val="212121"/>
                </a:solidFill>
                <a:highlight>
                  <a:schemeClr val="lt1"/>
                </a:highlight>
                <a:latin typeface="Trebuchet MS"/>
                <a:ea typeface="Trebuchet MS"/>
                <a:cs typeface="Trebuchet MS"/>
                <a:sym typeface="Trebuchet MS"/>
              </a:rPr>
              <a:t>understand</a:t>
            </a:r>
            <a:r>
              <a:rPr lang="fr-FR" sz="1600" dirty="0">
                <a:solidFill>
                  <a:srgbClr val="212121"/>
                </a:solidFill>
                <a:highlight>
                  <a:schemeClr val="lt1"/>
                </a:highlight>
                <a:latin typeface="Trebuchet MS"/>
                <a:ea typeface="Trebuchet MS"/>
                <a:cs typeface="Trebuchet MS"/>
                <a:sym typeface="Trebuchet MS"/>
              </a:rPr>
              <a:t> the data (</a:t>
            </a:r>
            <a:r>
              <a:rPr lang="fr-FR" sz="1600" dirty="0" err="1">
                <a:solidFill>
                  <a:srgbClr val="212121"/>
                </a:solidFill>
                <a:highlight>
                  <a:schemeClr val="lt1"/>
                </a:highlight>
                <a:latin typeface="Trebuchet MS"/>
                <a:ea typeface="Trebuchet MS"/>
                <a:cs typeface="Trebuchet MS"/>
                <a:sym typeface="Trebuchet MS"/>
              </a:rPr>
              <a:t>measured</a:t>
            </a:r>
            <a:r>
              <a:rPr lang="fr-FR" sz="1600" dirty="0">
                <a:solidFill>
                  <a:srgbClr val="212121"/>
                </a:solidFill>
                <a:highlight>
                  <a:schemeClr val="lt1"/>
                </a:highlight>
                <a:latin typeface="Trebuchet MS"/>
                <a:ea typeface="Trebuchet MS"/>
                <a:cs typeface="Trebuchet MS"/>
                <a:sym typeface="Trebuchet MS"/>
              </a:rPr>
              <a:t> by Anne </a:t>
            </a:r>
            <a:r>
              <a:rPr lang="fr-FR" sz="1600" dirty="0" err="1">
                <a:solidFill>
                  <a:srgbClr val="212121"/>
                </a:solidFill>
                <a:highlight>
                  <a:schemeClr val="lt1"/>
                </a:highlight>
                <a:latin typeface="Trebuchet MS"/>
                <a:ea typeface="Trebuchet MS"/>
                <a:cs typeface="Trebuchet MS"/>
                <a:sym typeface="Trebuchet MS"/>
              </a:rPr>
              <a:t>during</a:t>
            </a:r>
            <a:r>
              <a:rPr lang="fr-FR" sz="1600" dirty="0">
                <a:solidFill>
                  <a:srgbClr val="212121"/>
                </a:solidFill>
                <a:highlight>
                  <a:schemeClr val="lt1"/>
                </a:highlight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fr-FR" sz="1600" dirty="0" err="1">
                <a:solidFill>
                  <a:srgbClr val="212121"/>
                </a:solidFill>
                <a:highlight>
                  <a:schemeClr val="lt1"/>
                </a:highlight>
                <a:latin typeface="Trebuchet MS"/>
                <a:ea typeface="Trebuchet MS"/>
                <a:cs typeface="Trebuchet MS"/>
                <a:sym typeface="Trebuchet MS"/>
              </a:rPr>
              <a:t>her</a:t>
            </a:r>
            <a:r>
              <a:rPr lang="fr-FR" sz="1600" dirty="0">
                <a:solidFill>
                  <a:srgbClr val="212121"/>
                </a:solidFill>
                <a:highlight>
                  <a:schemeClr val="lt1"/>
                </a:highlight>
                <a:latin typeface="Trebuchet MS"/>
                <a:ea typeface="Trebuchet MS"/>
                <a:cs typeface="Trebuchet MS"/>
                <a:sym typeface="Trebuchet MS"/>
              </a:rPr>
              <a:t> Matura)</a:t>
            </a:r>
            <a:endParaRPr sz="1600" dirty="0">
              <a:solidFill>
                <a:srgbClr val="212121"/>
              </a:solidFill>
              <a:highlight>
                <a:schemeClr val="lt1"/>
              </a:highlight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212121"/>
              </a:buClr>
              <a:buSzPts val="1600"/>
              <a:buFont typeface="Roboto"/>
              <a:buAutoNum type="arabicPeriod"/>
            </a:pPr>
            <a:r>
              <a:rPr lang="fr-FR" sz="1600" b="1" dirty="0">
                <a:solidFill>
                  <a:srgbClr val="212121"/>
                </a:solidFill>
                <a:highlight>
                  <a:schemeClr val="lt1"/>
                </a:highlight>
                <a:latin typeface="Trebuchet MS"/>
                <a:ea typeface="Trebuchet MS"/>
                <a:cs typeface="Trebuchet MS"/>
                <a:sym typeface="Trebuchet MS"/>
              </a:rPr>
              <a:t>Chi-square test</a:t>
            </a:r>
            <a:r>
              <a:rPr lang="fr-FR" sz="1600" dirty="0">
                <a:solidFill>
                  <a:srgbClr val="212121"/>
                </a:solidFill>
                <a:highlight>
                  <a:schemeClr val="lt1"/>
                </a:highlight>
                <a:latin typeface="Trebuchet MS"/>
                <a:ea typeface="Trebuchet MS"/>
                <a:cs typeface="Trebuchet MS"/>
                <a:sym typeface="Trebuchet MS"/>
              </a:rPr>
              <a:t> to </a:t>
            </a:r>
            <a:r>
              <a:rPr lang="fr-FR" sz="1600" dirty="0" err="1">
                <a:solidFill>
                  <a:srgbClr val="212121"/>
                </a:solidFill>
                <a:highlight>
                  <a:schemeClr val="lt1"/>
                </a:highlight>
                <a:latin typeface="Trebuchet MS"/>
                <a:ea typeface="Trebuchet MS"/>
                <a:cs typeface="Trebuchet MS"/>
                <a:sym typeface="Trebuchet MS"/>
              </a:rPr>
              <a:t>find</a:t>
            </a:r>
            <a:r>
              <a:rPr lang="fr-FR" sz="1600" dirty="0">
                <a:solidFill>
                  <a:srgbClr val="212121"/>
                </a:solidFill>
                <a:highlight>
                  <a:schemeClr val="lt1"/>
                </a:highlight>
                <a:latin typeface="Trebuchet MS"/>
                <a:ea typeface="Trebuchet MS"/>
                <a:cs typeface="Trebuchet MS"/>
                <a:sym typeface="Trebuchet MS"/>
              </a:rPr>
              <a:t> the </a:t>
            </a:r>
            <a:r>
              <a:rPr lang="fr-FR" sz="1600" dirty="0" err="1">
                <a:solidFill>
                  <a:srgbClr val="212121"/>
                </a:solidFill>
                <a:highlight>
                  <a:schemeClr val="lt1"/>
                </a:highlight>
                <a:latin typeface="Trebuchet MS"/>
                <a:ea typeface="Trebuchet MS"/>
                <a:cs typeface="Trebuchet MS"/>
                <a:sym typeface="Trebuchet MS"/>
              </a:rPr>
              <a:t>correlation</a:t>
            </a:r>
            <a:r>
              <a:rPr lang="fr-FR" sz="1600" dirty="0">
                <a:solidFill>
                  <a:srgbClr val="212121"/>
                </a:solidFill>
                <a:highlight>
                  <a:schemeClr val="lt1"/>
                </a:highlight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fr-FR" sz="1600" dirty="0" err="1">
                <a:solidFill>
                  <a:srgbClr val="212121"/>
                </a:solidFill>
                <a:highlight>
                  <a:schemeClr val="lt1"/>
                </a:highlight>
                <a:latin typeface="Trebuchet MS"/>
                <a:ea typeface="Trebuchet MS"/>
                <a:cs typeface="Trebuchet MS"/>
                <a:sym typeface="Trebuchet MS"/>
              </a:rPr>
              <a:t>between</a:t>
            </a:r>
            <a:r>
              <a:rPr lang="fr-FR" sz="1600" dirty="0">
                <a:solidFill>
                  <a:srgbClr val="212121"/>
                </a:solidFill>
                <a:highlight>
                  <a:schemeClr val="lt1"/>
                </a:highlight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fr-FR" sz="1600" dirty="0" err="1">
                <a:solidFill>
                  <a:srgbClr val="212121"/>
                </a:solidFill>
                <a:highlight>
                  <a:schemeClr val="lt1"/>
                </a:highlight>
                <a:latin typeface="Trebuchet MS"/>
                <a:ea typeface="Trebuchet MS"/>
                <a:cs typeface="Trebuchet MS"/>
                <a:sym typeface="Trebuchet MS"/>
              </a:rPr>
              <a:t>categorical</a:t>
            </a:r>
            <a:r>
              <a:rPr lang="fr-FR" sz="1600" dirty="0">
                <a:solidFill>
                  <a:srgbClr val="212121"/>
                </a:solidFill>
                <a:highlight>
                  <a:schemeClr val="lt1"/>
                </a:highlight>
                <a:latin typeface="Trebuchet MS"/>
                <a:ea typeface="Trebuchet MS"/>
                <a:cs typeface="Trebuchet MS"/>
                <a:sym typeface="Trebuchet MS"/>
              </a:rPr>
              <a:t> variables </a:t>
            </a:r>
          </a:p>
          <a:p>
            <a:pPr marL="757238" lvl="0" indent="-268288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212121"/>
              </a:buClr>
              <a:buSzPts val="1600"/>
            </a:pPr>
            <a:r>
              <a:rPr lang="fr-FR" sz="1600" dirty="0">
                <a:solidFill>
                  <a:srgbClr val="212121"/>
                </a:solidFill>
                <a:latin typeface="Trebuchet MS"/>
                <a:ea typeface="Trebuchet MS"/>
                <a:cs typeface="Trebuchet MS"/>
                <a:sym typeface="Wingdings" pitchFamily="2" charset="2"/>
              </a:rPr>
              <a:t></a:t>
            </a:r>
            <a:r>
              <a:rPr lang="fr-FR" sz="1600" dirty="0">
                <a:solidFill>
                  <a:srgbClr val="212121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fr-FR" sz="1600" dirty="0" err="1">
                <a:solidFill>
                  <a:srgbClr val="212121"/>
                </a:solidFill>
                <a:latin typeface="Trebuchet MS"/>
                <a:ea typeface="Trebuchet MS"/>
                <a:cs typeface="Trebuchet MS"/>
                <a:sym typeface="Trebuchet MS"/>
              </a:rPr>
              <a:t>Null</a:t>
            </a:r>
            <a:r>
              <a:rPr lang="fr-FR" sz="1600" dirty="0">
                <a:solidFill>
                  <a:srgbClr val="212121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fr-FR" sz="1600" dirty="0" err="1">
                <a:solidFill>
                  <a:srgbClr val="212121"/>
                </a:solidFill>
                <a:latin typeface="Trebuchet MS"/>
                <a:ea typeface="Trebuchet MS"/>
                <a:cs typeface="Trebuchet MS"/>
                <a:sym typeface="Trebuchet MS"/>
              </a:rPr>
              <a:t>hypothesis</a:t>
            </a:r>
            <a:r>
              <a:rPr lang="fr-FR" sz="1600" dirty="0">
                <a:solidFill>
                  <a:srgbClr val="212121"/>
                </a:solidFill>
                <a:latin typeface="Trebuchet MS"/>
                <a:ea typeface="Trebuchet MS"/>
                <a:cs typeface="Trebuchet MS"/>
                <a:sym typeface="Trebuchet MS"/>
              </a:rPr>
              <a:t>: There </a:t>
            </a:r>
            <a:r>
              <a:rPr lang="fr-FR" sz="1600" dirty="0" err="1">
                <a:solidFill>
                  <a:srgbClr val="212121"/>
                </a:solidFill>
                <a:latin typeface="Trebuchet MS"/>
                <a:ea typeface="Trebuchet MS"/>
                <a:cs typeface="Trebuchet MS"/>
                <a:sym typeface="Trebuchet MS"/>
              </a:rPr>
              <a:t>is</a:t>
            </a:r>
            <a:r>
              <a:rPr lang="fr-FR" sz="1600" dirty="0">
                <a:solidFill>
                  <a:srgbClr val="212121"/>
                </a:solidFill>
                <a:latin typeface="Trebuchet MS"/>
                <a:ea typeface="Trebuchet MS"/>
                <a:cs typeface="Trebuchet MS"/>
                <a:sym typeface="Trebuchet MS"/>
              </a:rPr>
              <a:t> no </a:t>
            </a:r>
            <a:r>
              <a:rPr lang="fr-FR" sz="1600" dirty="0" err="1">
                <a:solidFill>
                  <a:srgbClr val="212121"/>
                </a:solidFill>
                <a:latin typeface="Trebuchet MS"/>
                <a:ea typeface="Trebuchet MS"/>
                <a:cs typeface="Trebuchet MS"/>
                <a:sym typeface="Trebuchet MS"/>
              </a:rPr>
              <a:t>correlation</a:t>
            </a:r>
            <a:r>
              <a:rPr lang="fr-FR" sz="1600" dirty="0">
                <a:solidFill>
                  <a:srgbClr val="212121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fr-FR" sz="1600" dirty="0" err="1">
                <a:solidFill>
                  <a:srgbClr val="212121"/>
                </a:solidFill>
                <a:latin typeface="Trebuchet MS"/>
                <a:ea typeface="Trebuchet MS"/>
                <a:cs typeface="Trebuchet MS"/>
                <a:sym typeface="Trebuchet MS"/>
              </a:rPr>
              <a:t>between</a:t>
            </a:r>
            <a:r>
              <a:rPr lang="fr-FR" sz="1600" dirty="0">
                <a:solidFill>
                  <a:srgbClr val="212121"/>
                </a:solidFill>
                <a:latin typeface="Trebuchet MS"/>
                <a:ea typeface="Trebuchet MS"/>
                <a:cs typeface="Trebuchet MS"/>
                <a:sym typeface="Trebuchet MS"/>
              </a:rPr>
              <a:t> the “</a:t>
            </a:r>
            <a:r>
              <a:rPr lang="fr-FR" sz="1600" dirty="0" err="1">
                <a:solidFill>
                  <a:srgbClr val="212121"/>
                </a:solidFill>
                <a:latin typeface="Trebuchet MS"/>
                <a:ea typeface="Trebuchet MS"/>
                <a:cs typeface="Trebuchet MS"/>
                <a:sym typeface="Trebuchet MS"/>
              </a:rPr>
              <a:t>Psychological</a:t>
            </a:r>
            <a:r>
              <a:rPr lang="fr-FR" sz="1600" dirty="0">
                <a:solidFill>
                  <a:srgbClr val="212121"/>
                </a:solidFill>
                <a:latin typeface="Trebuchet MS"/>
                <a:ea typeface="Trebuchet MS"/>
                <a:cs typeface="Trebuchet MS"/>
                <a:sym typeface="Trebuchet MS"/>
              </a:rPr>
              <a:t>” and “Professional” variables</a:t>
            </a:r>
            <a:endParaRPr dirty="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74" name="Google Shape;174;g24c30b6be68_5_0"/>
          <p:cNvSpPr txBox="1">
            <a:spLocks noGrp="1"/>
          </p:cNvSpPr>
          <p:nvPr>
            <p:ph type="title"/>
          </p:nvPr>
        </p:nvSpPr>
        <p:spPr>
          <a:xfrm>
            <a:off x="677325" y="3767644"/>
            <a:ext cx="85968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Trebuchet MS"/>
              <a:buNone/>
            </a:pPr>
            <a:r>
              <a:rPr lang="fr-FR" dirty="0">
                <a:solidFill>
                  <a:schemeClr val="accent2"/>
                </a:solidFill>
              </a:rPr>
              <a:t>Methods</a:t>
            </a:r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8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Trebuchet MS"/>
              <a:buNone/>
            </a:pPr>
            <a:r>
              <a:rPr lang="fr-FR" dirty="0">
                <a:solidFill>
                  <a:schemeClr val="accent2"/>
                </a:solidFill>
              </a:rPr>
              <a:t>1. </a:t>
            </a:r>
            <a:r>
              <a:rPr lang="fr-FR" dirty="0" err="1">
                <a:solidFill>
                  <a:schemeClr val="accent2"/>
                </a:solidFill>
              </a:rPr>
              <a:t>Overall</a:t>
            </a:r>
            <a:r>
              <a:rPr lang="fr-FR" dirty="0">
                <a:solidFill>
                  <a:schemeClr val="accent2"/>
                </a:solidFill>
              </a:rPr>
              <a:t>: Descriptive </a:t>
            </a:r>
            <a:r>
              <a:rPr lang="fr-FR" dirty="0" err="1">
                <a:solidFill>
                  <a:schemeClr val="accent2"/>
                </a:solidFill>
              </a:rPr>
              <a:t>statistics</a:t>
            </a:r>
            <a:endParaRPr dirty="0">
              <a:solidFill>
                <a:schemeClr val="accent2"/>
              </a:solidFill>
            </a:endParaRPr>
          </a:p>
        </p:txBody>
      </p:sp>
      <p:pic>
        <p:nvPicPr>
          <p:cNvPr id="208" name="Google Shape;208;p8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786834" y="1560800"/>
            <a:ext cx="7425600" cy="460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7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668" cy="7984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Trebuchet MS"/>
              <a:buNone/>
            </a:pPr>
            <a:r>
              <a:rPr lang="fr-FR" dirty="0">
                <a:solidFill>
                  <a:schemeClr val="accent2"/>
                </a:solidFill>
              </a:rPr>
              <a:t>1. </a:t>
            </a:r>
            <a:r>
              <a:rPr lang="fr-FR" dirty="0" err="1">
                <a:solidFill>
                  <a:schemeClr val="accent2"/>
                </a:solidFill>
              </a:rPr>
              <a:t>Overall</a:t>
            </a:r>
            <a:r>
              <a:rPr lang="fr-FR" dirty="0">
                <a:solidFill>
                  <a:schemeClr val="accent2"/>
                </a:solidFill>
              </a:rPr>
              <a:t>: Python code flow</a:t>
            </a:r>
            <a:endParaRPr dirty="0"/>
          </a:p>
        </p:txBody>
      </p:sp>
      <p:sp>
        <p:nvSpPr>
          <p:cNvPr id="201" name="Google Shape;201;p7"/>
          <p:cNvSpPr txBox="1">
            <a:spLocks noGrp="1"/>
          </p:cNvSpPr>
          <p:nvPr>
            <p:ph type="body" idx="1"/>
          </p:nvPr>
        </p:nvSpPr>
        <p:spPr>
          <a:xfrm>
            <a:off x="677334" y="1585056"/>
            <a:ext cx="5974328" cy="890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40"/>
              <a:buFont typeface="Trebuchet MS"/>
              <a:buAutoNum type="arabicPeriod"/>
            </a:pPr>
            <a:r>
              <a:rPr lang="fr-FR" dirty="0">
                <a:solidFill>
                  <a:schemeClr val="dk1"/>
                </a:solidFill>
              </a:rPr>
              <a:t>Import </a:t>
            </a:r>
            <a:r>
              <a:rPr lang="fr-FR" dirty="0" err="1">
                <a:solidFill>
                  <a:schemeClr val="dk1"/>
                </a:solidFill>
              </a:rPr>
              <a:t>libraries</a:t>
            </a:r>
            <a:endParaRPr dirty="0">
              <a:solidFill>
                <a:schemeClr val="dk1"/>
              </a:solidFill>
            </a:endParaRPr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440"/>
              <a:buFont typeface="Trebuchet MS"/>
              <a:buAutoNum type="arabicPeriod"/>
            </a:pPr>
            <a:r>
              <a:rPr lang="fr-FR" dirty="0">
                <a:solidFill>
                  <a:schemeClr val="dk1"/>
                </a:solidFill>
              </a:rPr>
              <a:t>Read in the data </a:t>
            </a:r>
            <a:r>
              <a:rPr lang="fr-FR" dirty="0" err="1">
                <a:solidFill>
                  <a:schemeClr val="dk1"/>
                </a:solidFill>
              </a:rPr>
              <a:t>with</a:t>
            </a:r>
            <a:r>
              <a:rPr lang="fr-FR" dirty="0">
                <a:solidFill>
                  <a:schemeClr val="dk1"/>
                </a:solidFill>
              </a:rPr>
              <a:t> pandas</a:t>
            </a: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1788DE-C92C-ECE8-98FA-809A96EB3BD1}"/>
              </a:ext>
            </a:extLst>
          </p:cNvPr>
          <p:cNvSpPr txBox="1"/>
          <p:nvPr/>
        </p:nvSpPr>
        <p:spPr>
          <a:xfrm>
            <a:off x="677334" y="2673904"/>
            <a:ext cx="4566305" cy="14568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000"/>
              </a:spcBef>
              <a:buClr>
                <a:schemeClr val="accent2"/>
              </a:buClr>
              <a:buSzPts val="1440"/>
            </a:pPr>
            <a:r>
              <a:rPr lang="en-US" sz="1800" b="1" dirty="0">
                <a:solidFill>
                  <a:schemeClr val="dk1"/>
                </a:solidFill>
                <a:latin typeface="Trebuchet MS"/>
                <a:sym typeface="Trebuchet MS"/>
              </a:rPr>
              <a:t>For the whole dataset (Objective 1):</a:t>
            </a:r>
          </a:p>
          <a:p>
            <a:pPr marL="342900" indent="-342900">
              <a:spcBef>
                <a:spcPts val="1000"/>
              </a:spcBef>
              <a:buClr>
                <a:schemeClr val="accent2"/>
              </a:buClr>
              <a:buSzPts val="1440"/>
              <a:buFont typeface="Trebuchet MS"/>
              <a:buAutoNum type="arabicPeriod"/>
            </a:pPr>
            <a:r>
              <a:rPr lang="en-US" sz="1800" dirty="0">
                <a:solidFill>
                  <a:schemeClr val="dk1"/>
                </a:solidFill>
                <a:latin typeface="Trebuchet MS"/>
                <a:sym typeface="Trebuchet MS"/>
              </a:rPr>
              <a:t>Create a contingency table for each variable</a:t>
            </a:r>
          </a:p>
          <a:p>
            <a:pPr marL="342900" indent="-342900">
              <a:spcBef>
                <a:spcPts val="1000"/>
              </a:spcBef>
              <a:buClr>
                <a:schemeClr val="accent2"/>
              </a:buClr>
              <a:buSzPts val="1440"/>
              <a:buFont typeface="Trebuchet MS"/>
              <a:buAutoNum type="arabicPeriod"/>
            </a:pPr>
            <a:r>
              <a:rPr lang="en-US" sz="1800" dirty="0">
                <a:solidFill>
                  <a:schemeClr val="dk1"/>
                </a:solidFill>
                <a:latin typeface="Trebuchet MS"/>
                <a:sym typeface="Trebuchet MS"/>
              </a:rPr>
              <a:t>Perform Chi-squared tests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0DF702-5C48-C91D-34D4-A53B0D87692F}"/>
              </a:ext>
            </a:extLst>
          </p:cNvPr>
          <p:cNvSpPr txBox="1"/>
          <p:nvPr/>
        </p:nvSpPr>
        <p:spPr>
          <a:xfrm>
            <a:off x="576202" y="5473829"/>
            <a:ext cx="9979877" cy="7745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>
              <a:spcBef>
                <a:spcPts val="1000"/>
              </a:spcBef>
              <a:buClr>
                <a:schemeClr val="accent2"/>
              </a:buClr>
              <a:buSzPts val="1440"/>
              <a:buNone/>
            </a:pPr>
            <a:r>
              <a:rPr lang="fr-FR" sz="1800" b="1" dirty="0" err="1">
                <a:solidFill>
                  <a:schemeClr val="dk1"/>
                </a:solidFill>
                <a:latin typeface="Trebuchet MS"/>
              </a:rPr>
              <a:t>Null</a:t>
            </a:r>
            <a:r>
              <a:rPr lang="fr-FR" sz="1800" b="1" dirty="0">
                <a:solidFill>
                  <a:schemeClr val="dk1"/>
                </a:solidFill>
                <a:latin typeface="Trebuchet MS"/>
              </a:rPr>
              <a:t> </a:t>
            </a:r>
            <a:r>
              <a:rPr lang="fr-FR" sz="1800" b="1" dirty="0" err="1">
                <a:solidFill>
                  <a:schemeClr val="dk1"/>
                </a:solidFill>
                <a:latin typeface="Trebuchet MS"/>
              </a:rPr>
              <a:t>hypothesis</a:t>
            </a:r>
            <a:r>
              <a:rPr lang="fr-FR" sz="1800" b="1" dirty="0">
                <a:solidFill>
                  <a:schemeClr val="dk1"/>
                </a:solidFill>
                <a:latin typeface="Trebuchet MS"/>
              </a:rPr>
              <a:t>:</a:t>
            </a:r>
          </a:p>
          <a:p>
            <a:pPr marL="467360" lvl="1">
              <a:spcBef>
                <a:spcPts val="1000"/>
              </a:spcBef>
              <a:buClr>
                <a:schemeClr val="accent2"/>
              </a:buClr>
              <a:buSzPts val="1440"/>
            </a:pPr>
            <a:r>
              <a:rPr lang="fr-FR" sz="1800" dirty="0">
                <a:solidFill>
                  <a:schemeClr val="dk1"/>
                </a:solidFill>
                <a:latin typeface="Trebuchet MS"/>
              </a:rPr>
              <a:t>There </a:t>
            </a:r>
            <a:r>
              <a:rPr lang="fr-FR" sz="1800" dirty="0" err="1">
                <a:solidFill>
                  <a:schemeClr val="dk1"/>
                </a:solidFill>
                <a:latin typeface="Trebuchet MS"/>
              </a:rPr>
              <a:t>is</a:t>
            </a:r>
            <a:r>
              <a:rPr lang="fr-FR" sz="1800" dirty="0">
                <a:solidFill>
                  <a:schemeClr val="dk1"/>
                </a:solidFill>
                <a:latin typeface="Trebuchet MS"/>
              </a:rPr>
              <a:t> </a:t>
            </a:r>
            <a:r>
              <a:rPr lang="fr-FR" sz="1800" dirty="0" err="1">
                <a:solidFill>
                  <a:schemeClr val="dk1"/>
                </a:solidFill>
                <a:latin typeface="Trebuchet MS"/>
              </a:rPr>
              <a:t>globally</a:t>
            </a:r>
            <a:r>
              <a:rPr lang="fr-FR" sz="1800" dirty="0">
                <a:solidFill>
                  <a:schemeClr val="dk1"/>
                </a:solidFill>
                <a:latin typeface="Trebuchet MS"/>
              </a:rPr>
              <a:t> no </a:t>
            </a:r>
            <a:r>
              <a:rPr lang="fr-FR" sz="1800" dirty="0" err="1">
                <a:solidFill>
                  <a:schemeClr val="dk1"/>
                </a:solidFill>
                <a:latin typeface="Trebuchet MS"/>
              </a:rPr>
              <a:t>correlation</a:t>
            </a:r>
            <a:r>
              <a:rPr lang="fr-FR" sz="1800" dirty="0">
                <a:solidFill>
                  <a:schemeClr val="dk1"/>
                </a:solidFill>
                <a:latin typeface="Trebuchet MS"/>
              </a:rPr>
              <a:t> </a:t>
            </a:r>
            <a:r>
              <a:rPr lang="fr-FR" sz="1800" dirty="0" err="1">
                <a:solidFill>
                  <a:schemeClr val="dk1"/>
                </a:solidFill>
                <a:latin typeface="Trebuchet MS"/>
              </a:rPr>
              <a:t>between</a:t>
            </a:r>
            <a:r>
              <a:rPr lang="fr-FR" sz="1800" dirty="0">
                <a:solidFill>
                  <a:schemeClr val="dk1"/>
                </a:solidFill>
                <a:latin typeface="Trebuchet MS"/>
              </a:rPr>
              <a:t> </a:t>
            </a:r>
            <a:r>
              <a:rPr lang="fr-FR" sz="1800" dirty="0" err="1">
                <a:solidFill>
                  <a:schemeClr val="dk1"/>
                </a:solidFill>
                <a:latin typeface="Trebuchet MS"/>
              </a:rPr>
              <a:t>both</a:t>
            </a:r>
            <a:r>
              <a:rPr lang="fr-FR" sz="1800" dirty="0">
                <a:solidFill>
                  <a:schemeClr val="dk1"/>
                </a:solidFill>
                <a:latin typeface="Trebuchet MS"/>
              </a:rPr>
              <a:t> variable </a:t>
            </a:r>
            <a:r>
              <a:rPr lang="fr-FR" sz="1800" dirty="0" err="1">
                <a:solidFill>
                  <a:schemeClr val="dk1"/>
                </a:solidFill>
                <a:latin typeface="Trebuchet MS"/>
              </a:rPr>
              <a:t>categories</a:t>
            </a:r>
            <a:endParaRPr lang="fr-FR" sz="1800" dirty="0">
              <a:solidFill>
                <a:schemeClr val="dk1"/>
              </a:solidFill>
              <a:latin typeface="Trebuchet MS"/>
            </a:endParaRPr>
          </a:p>
        </p:txBody>
      </p:sp>
      <p:pic>
        <p:nvPicPr>
          <p:cNvPr id="7" name="Picture 6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6214A855-B746-C62B-61E3-67F86FC9DC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9494" y="2844137"/>
            <a:ext cx="4320847" cy="1286576"/>
          </a:xfrm>
          <a:prstGeom prst="rect">
            <a:avLst/>
          </a:prstGeom>
        </p:spPr>
      </p:pic>
      <p:pic>
        <p:nvPicPr>
          <p:cNvPr id="9" name="Picture 8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F7B68B7B-763D-1BD9-4D79-462E11384F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9494" y="4168069"/>
            <a:ext cx="6988128" cy="1456809"/>
          </a:xfrm>
          <a:prstGeom prst="rect">
            <a:avLst/>
          </a:prstGeom>
        </p:spPr>
      </p:pic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2CEC6FAD-C274-679A-11A6-9368176A02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9494" y="1544348"/>
            <a:ext cx="5725842" cy="111249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0"/>
          <p:cNvSpPr txBox="1">
            <a:spLocks noGrp="1"/>
          </p:cNvSpPr>
          <p:nvPr>
            <p:ph type="title"/>
          </p:nvPr>
        </p:nvSpPr>
        <p:spPr>
          <a:xfrm>
            <a:off x="677325" y="609600"/>
            <a:ext cx="10465408" cy="13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Trebuchet MS"/>
              <a:buNone/>
            </a:pPr>
            <a:r>
              <a:rPr lang="fr-FR" dirty="0">
                <a:solidFill>
                  <a:schemeClr val="accent2"/>
                </a:solidFill>
              </a:rPr>
              <a:t>1. </a:t>
            </a:r>
            <a:r>
              <a:rPr lang="fr-FR" dirty="0" err="1">
                <a:solidFill>
                  <a:schemeClr val="accent2"/>
                </a:solidFill>
              </a:rPr>
              <a:t>Overall</a:t>
            </a:r>
            <a:r>
              <a:rPr lang="fr-FR" dirty="0">
                <a:solidFill>
                  <a:schemeClr val="accent2"/>
                </a:solidFill>
              </a:rPr>
              <a:t>: Chi-square test </a:t>
            </a:r>
            <a:r>
              <a:rPr lang="fr-FR" dirty="0" err="1">
                <a:solidFill>
                  <a:schemeClr val="accent2"/>
                </a:solidFill>
              </a:rPr>
              <a:t>results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090870-6429-29A9-028B-30C2BD5631D8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3896" y="1456566"/>
            <a:ext cx="6494282" cy="499207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AFB43B6-210B-72E4-131D-D94F658F5609}"/>
              </a:ext>
            </a:extLst>
          </p:cNvPr>
          <p:cNvSpPr txBox="1"/>
          <p:nvPr/>
        </p:nvSpPr>
        <p:spPr>
          <a:xfrm>
            <a:off x="7058359" y="2914065"/>
            <a:ext cx="4568645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b="0" i="0" dirty="0">
                <a:solidFill>
                  <a:schemeClr val="tx1"/>
                </a:solidFill>
                <a:effectLst/>
                <a:latin typeface="Menlo" panose="020B0609030804020204" pitchFamily="49" charset="0"/>
              </a:rPr>
              <a:t>Chi-squared statistic: 20.487798111233438 </a:t>
            </a:r>
          </a:p>
          <a:p>
            <a:r>
              <a:rPr lang="en-GB" sz="1000" b="0" i="0" dirty="0">
                <a:solidFill>
                  <a:schemeClr val="tx1"/>
                </a:solidFill>
                <a:effectLst/>
                <a:latin typeface="Menlo" panose="020B0609030804020204" pitchFamily="49" charset="0"/>
              </a:rPr>
              <a:t>P-value: 0.00039998905239838496 </a:t>
            </a:r>
          </a:p>
          <a:p>
            <a:r>
              <a:rPr lang="en-GB" sz="1000" b="0" i="0" dirty="0">
                <a:solidFill>
                  <a:schemeClr val="tx1"/>
                </a:solidFill>
                <a:effectLst/>
                <a:latin typeface="Menlo" panose="020B0609030804020204" pitchFamily="49" charset="0"/>
              </a:rPr>
              <a:t>Degrees of Freedom: 4 </a:t>
            </a:r>
          </a:p>
          <a:p>
            <a:r>
              <a:rPr lang="en-GB" sz="1000" b="0" i="0" dirty="0">
                <a:solidFill>
                  <a:schemeClr val="tx1"/>
                </a:solidFill>
                <a:effectLst/>
                <a:latin typeface="Menlo" panose="020B0609030804020204" pitchFamily="49" charset="0"/>
              </a:rPr>
              <a:t>Expected values: [[322.91346154 72.76923077 77.31730769] [ 54.61538462 12.30769231 13.07692308] [ 48.47115385 10.92307692 11.60576923]] </a:t>
            </a:r>
          </a:p>
          <a:p>
            <a:endParaRPr lang="en-GB" sz="1000" dirty="0">
              <a:solidFill>
                <a:schemeClr val="tx1"/>
              </a:solidFill>
              <a:latin typeface="Menlo" panose="020B0609030804020204" pitchFamily="49" charset="0"/>
            </a:endParaRPr>
          </a:p>
          <a:p>
            <a:r>
              <a:rPr lang="en-GB" sz="1000" b="0" i="0" dirty="0">
                <a:solidFill>
                  <a:schemeClr val="tx1"/>
                </a:solidFill>
                <a:effectLst/>
                <a:latin typeface="Menlo" panose="020B0609030804020204" pitchFamily="49" charset="0"/>
              </a:rPr>
              <a:t>The null hypothesis can be rejected. There is a correlation between Psychological and Professional portrayals of mother figures in animated movies.</a:t>
            </a:r>
            <a:endParaRPr lang="en-GB" sz="10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9"/>
          <p:cNvSpPr txBox="1">
            <a:spLocks noGrp="1"/>
          </p:cNvSpPr>
          <p:nvPr>
            <p:ph type="title"/>
          </p:nvPr>
        </p:nvSpPr>
        <p:spPr>
          <a:xfrm>
            <a:off x="677323" y="609600"/>
            <a:ext cx="10902379" cy="701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Trebuchet MS"/>
              <a:buNone/>
            </a:pPr>
            <a:r>
              <a:rPr lang="fr-FR" dirty="0">
                <a:solidFill>
                  <a:schemeClr val="accent2"/>
                </a:solidFill>
              </a:rPr>
              <a:t>1. </a:t>
            </a:r>
            <a:r>
              <a:rPr lang="fr-FR" dirty="0" err="1">
                <a:solidFill>
                  <a:schemeClr val="accent2"/>
                </a:solidFill>
              </a:rPr>
              <a:t>Overall</a:t>
            </a:r>
            <a:r>
              <a:rPr lang="fr-FR" dirty="0">
                <a:solidFill>
                  <a:schemeClr val="accent2"/>
                </a:solidFill>
              </a:rPr>
              <a:t>: </a:t>
            </a:r>
            <a:r>
              <a:rPr lang="fr-FR" dirty="0" err="1">
                <a:solidFill>
                  <a:schemeClr val="accent2"/>
                </a:solidFill>
              </a:rPr>
              <a:t>Observed</a:t>
            </a:r>
            <a:r>
              <a:rPr lang="fr-FR" dirty="0">
                <a:solidFill>
                  <a:schemeClr val="accent2"/>
                </a:solidFill>
              </a:rPr>
              <a:t> vs. Chi-</a:t>
            </a:r>
            <a:r>
              <a:rPr lang="fr-FR" dirty="0" err="1">
                <a:solidFill>
                  <a:schemeClr val="accent2"/>
                </a:solidFill>
              </a:rPr>
              <a:t>sq</a:t>
            </a:r>
            <a:r>
              <a:rPr lang="fr-FR" dirty="0">
                <a:solidFill>
                  <a:schemeClr val="accent2"/>
                </a:solidFill>
              </a:rPr>
              <a:t> </a:t>
            </a:r>
            <a:r>
              <a:rPr lang="fr-FR" dirty="0" err="1">
                <a:solidFill>
                  <a:schemeClr val="accent2"/>
                </a:solidFill>
              </a:rPr>
              <a:t>expected</a:t>
            </a:r>
            <a:r>
              <a:rPr lang="fr-FR" dirty="0">
                <a:solidFill>
                  <a:schemeClr val="accent2"/>
                </a:solidFill>
              </a:rPr>
              <a:t> values</a:t>
            </a:r>
            <a:endParaRPr dirty="0"/>
          </a:p>
        </p:txBody>
      </p:sp>
      <p:pic>
        <p:nvPicPr>
          <p:cNvPr id="214" name="Google Shape;214;p9"/>
          <p:cNvPicPr preferRelativeResize="0"/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</a:blip>
          <a:stretch>
            <a:fillRect/>
          </a:stretch>
        </p:blipFill>
        <p:spPr>
          <a:xfrm>
            <a:off x="268445" y="1462048"/>
            <a:ext cx="8236218" cy="493131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9E6E0EE-8BF8-24D1-671F-5902C86483C2}"/>
              </a:ext>
            </a:extLst>
          </p:cNvPr>
          <p:cNvSpPr txBox="1"/>
          <p:nvPr/>
        </p:nvSpPr>
        <p:spPr>
          <a:xfrm>
            <a:off x="2353824" y="2296491"/>
            <a:ext cx="3774688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b="0" i="0" dirty="0">
                <a:solidFill>
                  <a:schemeClr val="tx1"/>
                </a:solidFill>
                <a:effectLst/>
                <a:latin typeface="Menlo" panose="020B0609030804020204" pitchFamily="49" charset="0"/>
              </a:rPr>
              <a:t>Pro (cat) At home Full-time Part-time </a:t>
            </a:r>
          </a:p>
          <a:p>
            <a:r>
              <a:rPr lang="en-GB" sz="1000" b="0" i="0" dirty="0" err="1">
                <a:solidFill>
                  <a:schemeClr val="tx1"/>
                </a:solidFill>
                <a:effectLst/>
                <a:latin typeface="Menlo" panose="020B0609030804020204" pitchFamily="49" charset="0"/>
              </a:rPr>
              <a:t>Psy</a:t>
            </a:r>
            <a:r>
              <a:rPr lang="en-GB" sz="1000" b="0" i="0" dirty="0">
                <a:solidFill>
                  <a:schemeClr val="tx1"/>
                </a:solidFill>
                <a:effectLst/>
                <a:latin typeface="Menlo" panose="020B0609030804020204" pitchFamily="49" charset="0"/>
              </a:rPr>
              <a:t> (cat) </a:t>
            </a:r>
          </a:p>
          <a:p>
            <a:r>
              <a:rPr lang="en-GB" sz="1000" b="0" i="0" dirty="0">
                <a:solidFill>
                  <a:schemeClr val="tx1"/>
                </a:solidFill>
                <a:effectLst/>
                <a:latin typeface="Menlo" panose="020B0609030804020204" pitchFamily="49" charset="0"/>
              </a:rPr>
              <a:t>Comforting 322.913462 72.769231 77.317308 </a:t>
            </a:r>
          </a:p>
          <a:p>
            <a:r>
              <a:rPr lang="en-GB" sz="1000" b="0" i="0" dirty="0">
                <a:solidFill>
                  <a:schemeClr val="tx1"/>
                </a:solidFill>
                <a:effectLst/>
                <a:latin typeface="Menlo" panose="020B0609030804020204" pitchFamily="49" charset="0"/>
              </a:rPr>
              <a:t>Neutral 54.615385 12.307692 13.076923 </a:t>
            </a:r>
          </a:p>
          <a:p>
            <a:r>
              <a:rPr lang="en-GB" sz="1000" b="0" i="0" dirty="0">
                <a:solidFill>
                  <a:schemeClr val="tx1"/>
                </a:solidFill>
                <a:effectLst/>
                <a:latin typeface="Menlo" panose="020B0609030804020204" pitchFamily="49" charset="0"/>
              </a:rPr>
              <a:t>Threatening 48.471154 10.923077 11.605769 </a:t>
            </a:r>
          </a:p>
          <a:p>
            <a:r>
              <a:rPr lang="en-GB" sz="1000" b="0" i="0" dirty="0">
                <a:solidFill>
                  <a:schemeClr val="tx1"/>
                </a:solidFill>
                <a:effectLst/>
                <a:latin typeface="Menlo" panose="020B0609030804020204" pitchFamily="49" charset="0"/>
              </a:rPr>
              <a:t>Pro (cat) At home Full-time Part-time </a:t>
            </a:r>
          </a:p>
          <a:p>
            <a:r>
              <a:rPr lang="en-GB" sz="1000" b="0" i="0" dirty="0" err="1">
                <a:solidFill>
                  <a:schemeClr val="tx1"/>
                </a:solidFill>
                <a:effectLst/>
                <a:latin typeface="Menlo" panose="020B0609030804020204" pitchFamily="49" charset="0"/>
              </a:rPr>
              <a:t>Psy</a:t>
            </a:r>
            <a:r>
              <a:rPr lang="en-GB" sz="1000" b="0" i="0" dirty="0">
                <a:solidFill>
                  <a:schemeClr val="tx1"/>
                </a:solidFill>
                <a:effectLst/>
                <a:latin typeface="Menlo" panose="020B0609030804020204" pitchFamily="49" charset="0"/>
              </a:rPr>
              <a:t> (cat) </a:t>
            </a:r>
          </a:p>
          <a:p>
            <a:r>
              <a:rPr lang="en-GB" sz="1000" b="0" i="0" dirty="0">
                <a:solidFill>
                  <a:schemeClr val="tx1"/>
                </a:solidFill>
                <a:effectLst/>
                <a:latin typeface="Menlo" panose="020B0609030804020204" pitchFamily="49" charset="0"/>
              </a:rPr>
              <a:t>Comforting 330 59 84 </a:t>
            </a:r>
          </a:p>
          <a:p>
            <a:r>
              <a:rPr lang="en-GB" sz="1000" b="0" i="0" dirty="0">
                <a:solidFill>
                  <a:schemeClr val="tx1"/>
                </a:solidFill>
                <a:effectLst/>
                <a:latin typeface="Menlo" panose="020B0609030804020204" pitchFamily="49" charset="0"/>
              </a:rPr>
              <a:t>Neutral 58 15 7 </a:t>
            </a:r>
          </a:p>
          <a:p>
            <a:r>
              <a:rPr lang="en-GB" sz="1000" b="0" i="0" dirty="0">
                <a:solidFill>
                  <a:schemeClr val="tx1"/>
                </a:solidFill>
                <a:effectLst/>
                <a:latin typeface="Menlo" panose="020B0609030804020204" pitchFamily="49" charset="0"/>
              </a:rPr>
              <a:t>Threatening 38 22 11</a:t>
            </a:r>
            <a:endParaRPr lang="en-GB" sz="10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1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Trebuchet MS"/>
              <a:buNone/>
            </a:pPr>
            <a:r>
              <a:rPr lang="fr-FR" dirty="0">
                <a:solidFill>
                  <a:schemeClr val="accent2"/>
                </a:solidFill>
              </a:rPr>
              <a:t>2.1 </a:t>
            </a:r>
            <a:r>
              <a:rPr lang="fr-FR" dirty="0" err="1">
                <a:solidFill>
                  <a:schemeClr val="accent2"/>
                </a:solidFill>
              </a:rPr>
              <a:t>Decadal</a:t>
            </a:r>
            <a:r>
              <a:rPr lang="fr-FR" dirty="0">
                <a:solidFill>
                  <a:schemeClr val="accent2"/>
                </a:solidFill>
              </a:rPr>
              <a:t>: </a:t>
            </a:r>
            <a:r>
              <a:rPr lang="fr-FR" dirty="0" err="1">
                <a:solidFill>
                  <a:schemeClr val="accent2"/>
                </a:solidFill>
              </a:rPr>
              <a:t>Sample</a:t>
            </a:r>
            <a:r>
              <a:rPr lang="fr-FR" dirty="0">
                <a:solidFill>
                  <a:schemeClr val="accent2"/>
                </a:solidFill>
              </a:rPr>
              <a:t> sizes</a:t>
            </a:r>
            <a:endParaRPr dirty="0">
              <a:solidFill>
                <a:schemeClr val="accent2"/>
              </a:solidFill>
            </a:endParaRPr>
          </a:p>
        </p:txBody>
      </p:sp>
      <p:pic>
        <p:nvPicPr>
          <p:cNvPr id="226" name="Google Shape;226;p11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013216" y="1618166"/>
            <a:ext cx="7285500" cy="438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Facette">
  <a:themeElements>
    <a:clrScheme name="Facette">
      <a:dk1>
        <a:srgbClr val="000000"/>
      </a:dk1>
      <a:lt1>
        <a:srgbClr val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80</TotalTime>
  <Words>922</Words>
  <Application>Microsoft Macintosh PowerPoint</Application>
  <PresentationFormat>Widescreen</PresentationFormat>
  <Paragraphs>130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Arial</vt:lpstr>
      <vt:lpstr>Menlo</vt:lpstr>
      <vt:lpstr>Noto Sans Symbols</vt:lpstr>
      <vt:lpstr>Roboto</vt:lpstr>
      <vt:lpstr>Trebuchet MS</vt:lpstr>
      <vt:lpstr>Wingdings</vt:lpstr>
      <vt:lpstr>Facette</vt:lpstr>
      <vt:lpstr>Do “good” mothers stay at home? </vt:lpstr>
      <vt:lpstr>Mother figures in animation</vt:lpstr>
      <vt:lpstr>Dataset</vt:lpstr>
      <vt:lpstr>Objectives</vt:lpstr>
      <vt:lpstr>1. Overall: Descriptive statistics</vt:lpstr>
      <vt:lpstr>1. Overall: Python code flow</vt:lpstr>
      <vt:lpstr>1. Overall: Chi-square test results</vt:lpstr>
      <vt:lpstr>1. Overall: Observed vs. Chi-sq expected values</vt:lpstr>
      <vt:lpstr>2.1 Decadal: Sample sizes</vt:lpstr>
      <vt:lpstr>2.1 Decadal: descriptive statistics</vt:lpstr>
      <vt:lpstr>2.1 Decadal: Mann-Whitney U test</vt:lpstr>
      <vt:lpstr>2.1 Decadal: Python code flow</vt:lpstr>
      <vt:lpstr>2.1 Decadal: Chi-square test results</vt:lpstr>
      <vt:lpstr>2.2 By Story Type: Python code flow</vt:lpstr>
      <vt:lpstr>2.2 By Story Type: Chi-square test results</vt:lpstr>
      <vt:lpstr>2.2 By Story Type: Observed vs. Chi-sq expected values</vt:lpstr>
      <vt:lpstr>Conclusions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 “good” mothers stay at home? </dc:title>
  <dc:creator>Anne Morel</dc:creator>
  <cp:lastModifiedBy> </cp:lastModifiedBy>
  <cp:revision>8</cp:revision>
  <dcterms:created xsi:type="dcterms:W3CDTF">2023-09-27T12:33:50Z</dcterms:created>
  <dcterms:modified xsi:type="dcterms:W3CDTF">2023-10-06T10:57:14Z</dcterms:modified>
</cp:coreProperties>
</file>